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61" r:id="rId4"/>
    <p:sldId id="298" r:id="rId5"/>
    <p:sldId id="300" r:id="rId6"/>
    <p:sldId id="295" r:id="rId7"/>
    <p:sldId id="302" r:id="rId8"/>
    <p:sldId id="303" r:id="rId9"/>
    <p:sldId id="304" r:id="rId10"/>
    <p:sldId id="305" r:id="rId11"/>
    <p:sldId id="309" r:id="rId12"/>
    <p:sldId id="306" r:id="rId13"/>
    <p:sldId id="310" r:id="rId14"/>
    <p:sldId id="311" r:id="rId15"/>
    <p:sldId id="296" r:id="rId16"/>
    <p:sldId id="297" r:id="rId17"/>
    <p:sldId id="301" r:id="rId18"/>
    <p:sldId id="278" r:id="rId19"/>
    <p:sldId id="292" r:id="rId20"/>
    <p:sldId id="293" r:id="rId21"/>
    <p:sldId id="269" r:id="rId2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5B4"/>
    <a:srgbClr val="EB6C15"/>
    <a:srgbClr val="C55A11"/>
    <a:srgbClr val="8497B0"/>
    <a:srgbClr val="169E7A"/>
    <a:srgbClr val="5B9BD5"/>
    <a:srgbClr val="2E75B6"/>
    <a:srgbClr val="EE8036"/>
    <a:srgbClr val="2F90E9"/>
    <a:srgbClr val="009B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9534" autoAdjust="0"/>
  </p:normalViewPr>
  <p:slideViewPr>
    <p:cSldViewPr snapToGrid="0">
      <p:cViewPr varScale="1">
        <p:scale>
          <a:sx n="116" d="100"/>
          <a:sy n="116" d="100"/>
        </p:scale>
        <p:origin x="14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b\Documents\&#1054;&#1090;&#1095;&#1077;&#1090;%20&#1086;%20&#1076;&#1077;&#1103;&#1090;&#1077;&#1083;&#1100;&#1085;&#1086;&#1089;&#1090;&#1080;%202017\&#1072;&#1080;&#1089;%20&#1084;&#1086;&#1085;&#1080;&#1090;&#1086;&#1088;&#1080;&#1085;&#1075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ks\AppData\Local\Microsoft\Windows\Temporary%20Internet%20Files\Content.Outlook\V0X9SWL2\&#1050;&#1086;&#1087;&#1080;&#1103;%20&#1087;&#1086;&#1089;&#1077;&#1097;&#1072;&#1077;&#1084;&#1086;&#1089;&#1090;&#1100;%202017%20(2)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800" b="1" kern="1200" dirty="0" smtClean="0">
                <a:solidFill>
                  <a:srgbClr val="0045B4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Объем исполнения целевых показателей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8.5496452775088772E-2"/>
          <c:y val="0.3779126582307189"/>
          <c:w val="0.7476298929748576"/>
          <c:h val="0.6220873417692814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исполнения целевых показателей</c:v>
                </c:pt>
              </c:strCache>
            </c:strRef>
          </c:tx>
          <c:explosion val="9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Исполнено</c:v>
                </c:pt>
                <c:pt idx="1">
                  <c:v>В процессе исполнения</c:v>
                </c:pt>
                <c:pt idx="2">
                  <c:v>Не исполнено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28</c:v>
                </c:pt>
                <c:pt idx="1">
                  <c:v>7</c:v>
                </c:pt>
                <c:pt idx="2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7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4348670253569731E-2"/>
          <c:y val="0.19977984742165456"/>
          <c:w val="0.70994757196290359"/>
          <c:h val="0.189700179310510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438219601616091"/>
          <c:y val="2.621705696364068E-2"/>
          <c:w val="0.7389390677458606"/>
          <c:h val="0.8119482595026992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Исполнено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Указ № 596</c:v>
                </c:pt>
                <c:pt idx="1">
                  <c:v>Указ № 597</c:v>
                </c:pt>
                <c:pt idx="2">
                  <c:v>Указ № 598</c:v>
                </c:pt>
                <c:pt idx="3">
                  <c:v>Указ № 599</c:v>
                </c:pt>
                <c:pt idx="4">
                  <c:v>Указ № 600</c:v>
                </c:pt>
                <c:pt idx="5">
                  <c:v>Указ № 601</c:v>
                </c:pt>
                <c:pt idx="6">
                  <c:v>Указ № 606</c:v>
                </c:pt>
                <c:pt idx="7">
                  <c:v>Указ № 761</c:v>
                </c:pt>
                <c:pt idx="8">
                  <c:v>Указ № 1276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</c:v>
                </c:pt>
                <c:pt idx="1">
                  <c:v>7</c:v>
                </c:pt>
                <c:pt idx="2">
                  <c:v>4</c:v>
                </c:pt>
                <c:pt idx="3">
                  <c:v>3</c:v>
                </c:pt>
                <c:pt idx="4">
                  <c:v>1</c:v>
                </c:pt>
                <c:pt idx="5">
                  <c:v>4</c:v>
                </c:pt>
                <c:pt idx="6">
                  <c:v>2</c:v>
                </c:pt>
                <c:pt idx="7">
                  <c:v>0</c:v>
                </c:pt>
                <c:pt idx="8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 процессе исполнения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Указ № 596</c:v>
                </c:pt>
                <c:pt idx="1">
                  <c:v>Указ № 597</c:v>
                </c:pt>
                <c:pt idx="2">
                  <c:v>Указ № 598</c:v>
                </c:pt>
                <c:pt idx="3">
                  <c:v>Указ № 599</c:v>
                </c:pt>
                <c:pt idx="4">
                  <c:v>Указ № 600</c:v>
                </c:pt>
                <c:pt idx="5">
                  <c:v>Указ № 601</c:v>
                </c:pt>
                <c:pt idx="6">
                  <c:v>Указ № 606</c:v>
                </c:pt>
                <c:pt idx="7">
                  <c:v>Указ № 761</c:v>
                </c:pt>
                <c:pt idx="8">
                  <c:v>Указ № 1276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3">
                  <c:v>1</c:v>
                </c:pt>
                <c:pt idx="4">
                  <c:v>3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исполнено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Указ № 596</c:v>
                </c:pt>
                <c:pt idx="1">
                  <c:v>Указ № 597</c:v>
                </c:pt>
                <c:pt idx="2">
                  <c:v>Указ № 598</c:v>
                </c:pt>
                <c:pt idx="3">
                  <c:v>Указ № 599</c:v>
                </c:pt>
                <c:pt idx="4">
                  <c:v>Указ № 600</c:v>
                </c:pt>
                <c:pt idx="5">
                  <c:v>Указ № 601</c:v>
                </c:pt>
                <c:pt idx="6">
                  <c:v>Указ № 606</c:v>
                </c:pt>
                <c:pt idx="7">
                  <c:v>Указ № 761</c:v>
                </c:pt>
                <c:pt idx="8">
                  <c:v>Указ № 1276</c:v>
                </c:pt>
              </c:strCache>
            </c:strRef>
          </c:cat>
          <c:val>
            <c:numRef>
              <c:f>Лист1!$D$2:$D$10</c:f>
              <c:numCache>
                <c:formatCode>General</c:formatCode>
                <c:ptCount val="9"/>
                <c:pt idx="0">
                  <c:v>2</c:v>
                </c:pt>
                <c:pt idx="1">
                  <c:v>4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  <c:pt idx="5">
                  <c:v>0</c:v>
                </c:pt>
                <c:pt idx="6">
                  <c:v>0</c:v>
                </c:pt>
                <c:pt idx="7">
                  <c:v>1</c:v>
                </c:pt>
                <c:pt idx="8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3054152"/>
        <c:axId val="143159392"/>
      </c:barChart>
      <c:catAx>
        <c:axId val="14305415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43159392"/>
        <c:crosses val="autoZero"/>
        <c:auto val="1"/>
        <c:lblAlgn val="ctr"/>
        <c:lblOffset val="100"/>
        <c:noMultiLvlLbl val="0"/>
      </c:catAx>
      <c:valAx>
        <c:axId val="143159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43054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914017490120146"/>
          <c:y val="0.9149706670398835"/>
          <c:w val="0.71431745679051561"/>
          <c:h val="4.38001477469314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7866002246163837E-2"/>
          <c:y val="9.0408287629494183E-2"/>
          <c:w val="0.97213399775383569"/>
          <c:h val="0.79424773498535806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1"/>
              <c:layout>
                <c:manualLayout>
                  <c:x val="-0.14418521896432879"/>
                  <c:y val="-0.3039675418380188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5368033920795679"/>
                  <c:y val="-0.276838243067522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Лист1!$D$33:$D$36</c:f>
              <c:strCache>
                <c:ptCount val="4"/>
                <c:pt idx="0">
                  <c:v>ЭКОНОМИКА</c:v>
                </c:pt>
                <c:pt idx="1">
                  <c:v>ОЦЕНКА ЭФФЕКТИВНОСТИ ДЕЯТЕЛЬНОСТИ ОРГАНОВ ВЛАСТИ</c:v>
                </c:pt>
                <c:pt idx="2">
                  <c:v>СОЦИАЛЬНАЯ СФЕРА</c:v>
                </c:pt>
                <c:pt idx="3">
                  <c:v>БЮДЖЕТ</c:v>
                </c:pt>
              </c:strCache>
            </c:strRef>
          </c:cat>
          <c:val>
            <c:numRef>
              <c:f>Лист1!$E$33:$E$36</c:f>
              <c:numCache>
                <c:formatCode>General</c:formatCode>
                <c:ptCount val="4"/>
                <c:pt idx="0">
                  <c:v>9</c:v>
                </c:pt>
                <c:pt idx="1">
                  <c:v>4</c:v>
                </c:pt>
                <c:pt idx="2">
                  <c:v>5</c:v>
                </c:pt>
                <c:pt idx="3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rgbClr val="C55A1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400" b="1" dirty="0">
                <a:solidFill>
                  <a:srgbClr val="C55A11"/>
                </a:solidFill>
              </a:rPr>
              <a:t>Пользователи сайта БУ "Региональный </a:t>
            </a:r>
            <a:r>
              <a:rPr lang="ru-RU" sz="1400" b="1" dirty="0" smtClean="0">
                <a:solidFill>
                  <a:srgbClr val="C55A11"/>
                </a:solidFill>
              </a:rPr>
              <a:t>аналитический центр"</a:t>
            </a:r>
            <a:endParaRPr lang="ru-RU" sz="1400" b="1" dirty="0">
              <a:solidFill>
                <a:srgbClr val="C55A11"/>
              </a:solidFill>
            </a:endParaRPr>
          </a:p>
        </c:rich>
      </c:tx>
      <c:layout>
        <c:manualLayout>
          <c:xMode val="edge"/>
          <c:yMode val="edge"/>
          <c:x val="0.18576365332856284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7.6307718101374891E-2"/>
          <c:y val="0.15701604186023946"/>
          <c:w val="0.87770231205130833"/>
          <c:h val="0.648054141793887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Лист4!$B$3</c:f>
              <c:strCache>
                <c:ptCount val="1"/>
                <c:pt idx="0">
                  <c:v>Количество пользователей сайта БУ "Региональный центр инвестиций", чел.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Лист4!$A$4:$A$8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Лист4!$B$4:$B$8</c:f>
              <c:numCache>
                <c:formatCode>General</c:formatCode>
                <c:ptCount val="3"/>
                <c:pt idx="0">
                  <c:v>24043</c:v>
                </c:pt>
                <c:pt idx="1">
                  <c:v>27904</c:v>
                </c:pt>
                <c:pt idx="2">
                  <c:v>33949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3790784"/>
        <c:axId val="143791176"/>
      </c:barChart>
      <c:lineChart>
        <c:grouping val="stacked"/>
        <c:varyColors val="0"/>
        <c:ser>
          <c:idx val="1"/>
          <c:order val="1"/>
          <c:tx>
            <c:strRef>
              <c:f>Лист4!$C$3</c:f>
              <c:strCache>
                <c:ptCount val="1"/>
                <c:pt idx="0">
                  <c:v>Темп роста пользователей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7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Лист4!$A$4:$A$8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Лист4!$C$4:$C$8</c:f>
              <c:numCache>
                <c:formatCode>0.0</c:formatCode>
                <c:ptCount val="3"/>
                <c:pt idx="0">
                  <c:v>0</c:v>
                </c:pt>
                <c:pt idx="1">
                  <c:v>1.1605872811213274</c:v>
                </c:pt>
                <c:pt idx="2">
                  <c:v>1.4120118121698597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3791960"/>
        <c:axId val="143791568"/>
      </c:lineChart>
      <c:catAx>
        <c:axId val="143790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43791176"/>
        <c:crosses val="autoZero"/>
        <c:auto val="1"/>
        <c:lblAlgn val="ctr"/>
        <c:lblOffset val="100"/>
        <c:noMultiLvlLbl val="0"/>
      </c:catAx>
      <c:valAx>
        <c:axId val="143791176"/>
        <c:scaling>
          <c:orientation val="minMax"/>
          <c:max val="3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43790784"/>
        <c:crosses val="autoZero"/>
        <c:crossBetween val="between"/>
      </c:valAx>
      <c:valAx>
        <c:axId val="143791568"/>
        <c:scaling>
          <c:orientation val="minMax"/>
        </c:scaling>
        <c:delete val="0"/>
        <c:axPos val="r"/>
        <c:numFmt formatCode="0.0" sourceLinked="1"/>
        <c:majorTickMark val="out"/>
        <c:minorTickMark val="none"/>
        <c:tickLblPos val="nextTo"/>
        <c:crossAx val="143791960"/>
        <c:crosses val="max"/>
        <c:crossBetween val="between"/>
      </c:valAx>
      <c:catAx>
        <c:axId val="1437919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43791568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C55A11"/>
                </a:solidFill>
              </a:defRPr>
            </a:pPr>
            <a:r>
              <a:rPr lang="ru-RU" sz="1600" b="1">
                <a:solidFill>
                  <a:srgbClr val="C55A11"/>
                </a:solidFill>
                <a:latin typeface="Times New Roman" pitchFamily="18" charset="0"/>
                <a:cs typeface="Times New Roman" pitchFamily="18" charset="0"/>
              </a:rPr>
              <a:t>Информационная поддержка субъектов малого и среднего предпринимательства за 2017 год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Лист1!$B$2:$B$7</c:f>
              <c:strCache>
                <c:ptCount val="6"/>
                <c:pt idx="0">
                  <c:v>Новости</c:v>
                </c:pt>
                <c:pt idx="1">
                  <c:v>Инвестиционные проекты</c:v>
                </c:pt>
                <c:pt idx="2">
                  <c:v>Информация для инвестора</c:v>
                </c:pt>
                <c:pt idx="3">
                  <c:v>Мероприятия</c:v>
                </c:pt>
                <c:pt idx="4">
                  <c:v>Информационный мониторинг</c:v>
                </c:pt>
                <c:pt idx="5">
                  <c:v>Информация о регионе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72.7</c:v>
                </c:pt>
                <c:pt idx="1">
                  <c:v>8.5</c:v>
                </c:pt>
                <c:pt idx="2">
                  <c:v>8</c:v>
                </c:pt>
                <c:pt idx="3">
                  <c:v>6.8</c:v>
                </c:pt>
                <c:pt idx="4">
                  <c:v>2.1</c:v>
                </c:pt>
                <c:pt idx="5">
                  <c:v>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4AC9EC-D705-48ED-B51E-14B8E11B2742}" type="doc">
      <dgm:prSet loTypeId="urn:microsoft.com/office/officeart/2009/3/layout/DescendingProcess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7AB8EE8-E102-40A2-B3E1-42018A7F188E}">
      <dgm:prSet phldrT="[Текст]" custT="1"/>
      <dgm:spPr/>
      <dgm:t>
        <a:bodyPr/>
        <a:lstStyle/>
        <a:p>
          <a:pPr algn="r"/>
          <a:r>
            <a:rPr lang="ru-RU" sz="1400" b="1" dirty="0" smtClean="0">
              <a:solidFill>
                <a:srgbClr val="EB6C15"/>
              </a:solidFill>
              <a:effectLst/>
              <a:latin typeface="Times New Roman" pitchFamily="18" charset="0"/>
              <a:ea typeface="Times New Roman"/>
              <a:cs typeface="Times New Roman" pitchFamily="18" charset="0"/>
            </a:rPr>
            <a:t>Развитие человеческого потенциала</a:t>
          </a:r>
          <a:endParaRPr lang="ru-RU" sz="1400" b="1" dirty="0">
            <a:solidFill>
              <a:srgbClr val="EB6C15"/>
            </a:solidFill>
            <a:latin typeface="Times New Roman" pitchFamily="18" charset="0"/>
            <a:cs typeface="Times New Roman" pitchFamily="18" charset="0"/>
          </a:endParaRPr>
        </a:p>
      </dgm:t>
    </dgm:pt>
    <dgm:pt modelId="{C48F215D-10F7-48F1-8011-74A439C52D73}" type="parTrans" cxnId="{19D44C0E-3FC7-4D73-8FDD-5AF2CB376C97}">
      <dgm:prSet/>
      <dgm:spPr/>
      <dgm:t>
        <a:bodyPr/>
        <a:lstStyle/>
        <a:p>
          <a:endParaRPr lang="ru-RU" sz="3200"/>
        </a:p>
      </dgm:t>
    </dgm:pt>
    <dgm:pt modelId="{B167C7C4-A046-499A-86AA-3CA39EB1BA40}" type="sibTrans" cxnId="{19D44C0E-3FC7-4D73-8FDD-5AF2CB376C97}">
      <dgm:prSet/>
      <dgm:spPr/>
      <dgm:t>
        <a:bodyPr/>
        <a:lstStyle/>
        <a:p>
          <a:endParaRPr lang="ru-RU" sz="3200"/>
        </a:p>
      </dgm:t>
    </dgm:pt>
    <dgm:pt modelId="{C6EECB1D-95EE-4EAF-8F7C-540DDF2B5504}">
      <dgm:prSet phldrT="[Текст]" custT="1"/>
      <dgm:spPr/>
      <dgm:t>
        <a:bodyPr/>
        <a:lstStyle/>
        <a:p>
          <a:pPr algn="r"/>
          <a:r>
            <a:rPr lang="ru-RU" sz="1400" b="1" dirty="0" smtClean="0">
              <a:solidFill>
                <a:srgbClr val="EB6C15"/>
              </a:solidFill>
              <a:effectLst/>
              <a:latin typeface="Times New Roman" pitchFamily="18" charset="0"/>
              <a:ea typeface="Times New Roman"/>
              <a:cs typeface="Times New Roman" pitchFamily="18" charset="0"/>
            </a:rPr>
            <a:t>Создание комфортных условий жизни</a:t>
          </a:r>
          <a:endParaRPr lang="ru-RU" sz="1400" b="1" dirty="0">
            <a:solidFill>
              <a:srgbClr val="EB6C15"/>
            </a:solidFill>
            <a:latin typeface="Times New Roman" pitchFamily="18" charset="0"/>
            <a:cs typeface="Times New Roman" pitchFamily="18" charset="0"/>
          </a:endParaRPr>
        </a:p>
      </dgm:t>
    </dgm:pt>
    <dgm:pt modelId="{375252DB-DA89-4E1E-840B-B4CD9A2E4CA8}" type="parTrans" cxnId="{CA198CB0-7DBD-4F87-A2F2-777F89CB7856}">
      <dgm:prSet/>
      <dgm:spPr/>
      <dgm:t>
        <a:bodyPr/>
        <a:lstStyle/>
        <a:p>
          <a:endParaRPr lang="ru-RU" sz="3200"/>
        </a:p>
      </dgm:t>
    </dgm:pt>
    <dgm:pt modelId="{8C88F53B-5B9A-45C7-AE34-90BA0F8B5AA7}" type="sibTrans" cxnId="{CA198CB0-7DBD-4F87-A2F2-777F89CB7856}">
      <dgm:prSet/>
      <dgm:spPr/>
      <dgm:t>
        <a:bodyPr/>
        <a:lstStyle/>
        <a:p>
          <a:endParaRPr lang="ru-RU" sz="3200" dirty="0"/>
        </a:p>
      </dgm:t>
    </dgm:pt>
    <dgm:pt modelId="{A8E72873-8C2A-41C4-86EE-6845628085A0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EB6C15"/>
              </a:solidFill>
              <a:latin typeface="Times New Roman" pitchFamily="18" charset="0"/>
              <a:cs typeface="Times New Roman" pitchFamily="18" charset="0"/>
            </a:rPr>
            <a:t>Диверсификация экономики</a:t>
          </a:r>
          <a:endParaRPr lang="ru-RU" sz="1400" b="1" dirty="0">
            <a:solidFill>
              <a:srgbClr val="EB6C15"/>
            </a:solidFill>
            <a:latin typeface="Times New Roman" pitchFamily="18" charset="0"/>
            <a:cs typeface="Times New Roman" pitchFamily="18" charset="0"/>
          </a:endParaRPr>
        </a:p>
      </dgm:t>
    </dgm:pt>
    <dgm:pt modelId="{53131D91-A934-40A2-BA25-553A10F195F5}" type="parTrans" cxnId="{0159EBCD-76A2-4E03-92EF-7262BE652743}">
      <dgm:prSet/>
      <dgm:spPr/>
      <dgm:t>
        <a:bodyPr/>
        <a:lstStyle/>
        <a:p>
          <a:endParaRPr lang="ru-RU" sz="3200"/>
        </a:p>
      </dgm:t>
    </dgm:pt>
    <dgm:pt modelId="{AB018676-6B64-4E30-9F84-0B3E047E9817}" type="sibTrans" cxnId="{0159EBCD-76A2-4E03-92EF-7262BE652743}">
      <dgm:prSet/>
      <dgm:spPr/>
      <dgm:t>
        <a:bodyPr/>
        <a:lstStyle/>
        <a:p>
          <a:endParaRPr lang="ru-RU" sz="3200" dirty="0"/>
        </a:p>
      </dgm:t>
    </dgm:pt>
    <dgm:pt modelId="{57CFD013-98ED-487B-8E27-B3C7AAAA84D2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EB6C15"/>
              </a:solidFill>
              <a:effectLst/>
              <a:latin typeface="Times New Roman" pitchFamily="18" charset="0"/>
              <a:ea typeface="Times New Roman"/>
              <a:cs typeface="Times New Roman" pitchFamily="18" charset="0"/>
            </a:rPr>
            <a:t>Сбалансированное пространственное развитие</a:t>
          </a:r>
          <a:endParaRPr lang="ru-RU" sz="1400" b="1" dirty="0">
            <a:solidFill>
              <a:srgbClr val="EB6C15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6A7C60-EB91-43BC-B84D-3D2BD190EFB5}" type="parTrans" cxnId="{858DE142-9A08-4B40-BE35-8256ED413E1D}">
      <dgm:prSet/>
      <dgm:spPr/>
      <dgm:t>
        <a:bodyPr/>
        <a:lstStyle/>
        <a:p>
          <a:endParaRPr lang="ru-RU" sz="3200"/>
        </a:p>
      </dgm:t>
    </dgm:pt>
    <dgm:pt modelId="{11C7D5F7-5F0A-459A-BC50-81B2D589F00F}" type="sibTrans" cxnId="{858DE142-9A08-4B40-BE35-8256ED413E1D}">
      <dgm:prSet/>
      <dgm:spPr/>
      <dgm:t>
        <a:bodyPr/>
        <a:lstStyle/>
        <a:p>
          <a:endParaRPr lang="ru-RU" sz="3200" dirty="0"/>
        </a:p>
      </dgm:t>
    </dgm:pt>
    <dgm:pt modelId="{07C2C502-C906-482C-A9E4-263EBA5897BE}">
      <dgm:prSet phldrT="[Текст]" custT="1"/>
      <dgm:spPr/>
      <dgm:t>
        <a:bodyPr/>
        <a:lstStyle/>
        <a:p>
          <a:pPr algn="r"/>
          <a:r>
            <a:rPr lang="ru-RU" sz="1400" b="1" dirty="0" smtClean="0">
              <a:solidFill>
                <a:srgbClr val="EB6C15"/>
              </a:solidFill>
              <a:latin typeface="Times New Roman" pitchFamily="18" charset="0"/>
              <a:cs typeface="Times New Roman" pitchFamily="18" charset="0"/>
            </a:rPr>
            <a:t>Забота об окружающей среде</a:t>
          </a:r>
          <a:endParaRPr lang="ru-RU" sz="1400" b="1" dirty="0">
            <a:solidFill>
              <a:srgbClr val="EB6C15"/>
            </a:solidFill>
            <a:latin typeface="Times New Roman" pitchFamily="18" charset="0"/>
            <a:cs typeface="Times New Roman" pitchFamily="18" charset="0"/>
          </a:endParaRPr>
        </a:p>
      </dgm:t>
    </dgm:pt>
    <dgm:pt modelId="{5CC20A21-11A2-4745-9B15-6241A7D19BFF}" type="parTrans" cxnId="{79DC80F3-DD6D-4421-A517-748680DB6C57}">
      <dgm:prSet/>
      <dgm:spPr/>
      <dgm:t>
        <a:bodyPr/>
        <a:lstStyle/>
        <a:p>
          <a:endParaRPr lang="ru-RU" sz="3200"/>
        </a:p>
      </dgm:t>
    </dgm:pt>
    <dgm:pt modelId="{6CF8F734-571A-467D-ABAF-1B854B4E9462}" type="sibTrans" cxnId="{79DC80F3-DD6D-4421-A517-748680DB6C57}">
      <dgm:prSet/>
      <dgm:spPr/>
      <dgm:t>
        <a:bodyPr/>
        <a:lstStyle/>
        <a:p>
          <a:endParaRPr lang="ru-RU" sz="3200"/>
        </a:p>
      </dgm:t>
    </dgm:pt>
    <dgm:pt modelId="{93620C0C-57C0-455F-8B74-72DC5FB28D3E}" type="pres">
      <dgm:prSet presAssocID="{F64AC9EC-D705-48ED-B51E-14B8E11B2742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ru-RU"/>
        </a:p>
      </dgm:t>
    </dgm:pt>
    <dgm:pt modelId="{1F02BA50-2DE9-4136-A9A9-55150BB16246}" type="pres">
      <dgm:prSet presAssocID="{F64AC9EC-D705-48ED-B51E-14B8E11B2742}" presName="arrowNode" presStyleLbl="node1" presStyleIdx="0" presStyleCnt="1" custAng="10575533" custFlipHor="1" custScaleX="99947" custLinFactNeighborX="6695"/>
      <dgm:spPr/>
      <dgm:t>
        <a:bodyPr/>
        <a:lstStyle/>
        <a:p>
          <a:endParaRPr lang="ru-RU"/>
        </a:p>
      </dgm:t>
    </dgm:pt>
    <dgm:pt modelId="{D27DD4E6-C315-49AE-BB68-C21C4265ED0C}" type="pres">
      <dgm:prSet presAssocID="{37AB8EE8-E102-40A2-B3E1-42018A7F188E}" presName="txNode1" presStyleLbl="revTx" presStyleIdx="0" presStyleCnt="5" custScaleX="156903" custLinFactY="13581" custLinFactNeighborX="38992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44FABF-AD04-488D-A21F-5724BA840727}" type="pres">
      <dgm:prSet presAssocID="{C6EECB1D-95EE-4EAF-8F7C-540DDF2B5504}" presName="txNode2" presStyleLbl="revTx" presStyleIdx="1" presStyleCnt="5" custLinFactY="2962" custLinFactNeighborX="-8183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346E55-DE8D-4AF5-94A0-80F9D91B17A7}" type="pres">
      <dgm:prSet presAssocID="{8C88F53B-5B9A-45C7-AE34-90BA0F8B5AA7}" presName="dotNode2" presStyleCnt="0"/>
      <dgm:spPr/>
    </dgm:pt>
    <dgm:pt modelId="{6B65C0FD-DE0A-4F28-A6BA-22209BEF92E0}" type="pres">
      <dgm:prSet presAssocID="{8C88F53B-5B9A-45C7-AE34-90BA0F8B5AA7}" presName="dotRepeatNode" presStyleLbl="fgShp" presStyleIdx="0" presStyleCnt="3" custLinFactX="198780" custLinFactY="876239" custLinFactNeighborX="200000" custLinFactNeighborY="900000"/>
      <dgm:spPr/>
      <dgm:t>
        <a:bodyPr/>
        <a:lstStyle/>
        <a:p>
          <a:endParaRPr lang="ru-RU"/>
        </a:p>
      </dgm:t>
    </dgm:pt>
    <dgm:pt modelId="{8289E888-F78F-4F70-93CB-D15B32D07335}" type="pres">
      <dgm:prSet presAssocID="{A8E72873-8C2A-41C4-86EE-6845628085A0}" presName="txNode3" presStyleLbl="revTx" presStyleIdx="2" presStyleCnt="5" custScaleX="83697" custScaleY="129524" custLinFactY="30575" custLinFactNeighborX="-6662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30D922-DA0A-4E12-BCC1-189624080EE3}" type="pres">
      <dgm:prSet presAssocID="{AB018676-6B64-4E30-9F84-0B3E047E9817}" presName="dotNode3" presStyleCnt="0"/>
      <dgm:spPr/>
    </dgm:pt>
    <dgm:pt modelId="{D8F7C480-A238-4898-BBD4-4A7688577DCE}" type="pres">
      <dgm:prSet presAssocID="{AB018676-6B64-4E30-9F84-0B3E047E9817}" presName="dotRepeatNode" presStyleLbl="fgShp" presStyleIdx="1" presStyleCnt="3" custLinFactX="432130" custLinFactNeighborX="500000"/>
      <dgm:spPr/>
      <dgm:t>
        <a:bodyPr/>
        <a:lstStyle/>
        <a:p>
          <a:endParaRPr lang="ru-RU"/>
        </a:p>
      </dgm:t>
    </dgm:pt>
    <dgm:pt modelId="{28CADEEA-CC6C-494C-B1FD-C1B5238D2F71}" type="pres">
      <dgm:prSet presAssocID="{57CFD013-98ED-487B-8E27-B3C7AAAA84D2}" presName="txNode4" presStyleLbl="revTx" presStyleIdx="3" presStyleCnt="5" custScaleX="109142" custLinFactY="46456" custLinFactNeighborX="-6747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9A0557-596B-42B6-B60E-0672362E8B34}" type="pres">
      <dgm:prSet presAssocID="{11C7D5F7-5F0A-459A-BC50-81B2D589F00F}" presName="dotNode4" presStyleCnt="0"/>
      <dgm:spPr/>
    </dgm:pt>
    <dgm:pt modelId="{FDC08874-8BAF-47C5-8E38-195A1B8DA55D}" type="pres">
      <dgm:prSet presAssocID="{11C7D5F7-5F0A-459A-BC50-81B2D589F00F}" presName="dotRepeatNode" presStyleLbl="fgShp" presStyleIdx="2" presStyleCnt="3" custLinFactX="-60210" custLinFactNeighborX="-100000" custLinFactNeighborY="68843"/>
      <dgm:spPr/>
      <dgm:t>
        <a:bodyPr/>
        <a:lstStyle/>
        <a:p>
          <a:endParaRPr lang="ru-RU"/>
        </a:p>
      </dgm:t>
    </dgm:pt>
    <dgm:pt modelId="{5F637269-BE9D-4DB4-ABE3-4452F70BBD50}" type="pres">
      <dgm:prSet presAssocID="{07C2C502-C906-482C-A9E4-263EBA5897BE}" presName="txNode5" presStyleLbl="revTx" presStyleIdx="4" presStyleCnt="5" custScaleX="51285" custScaleY="108544" custLinFactY="-100000" custLinFactNeighborX="-139" custLinFactNeighborY="-1132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3BC2F0-5061-4C5B-90ED-5B0DA5BCCD96}" type="presOf" srcId="{07C2C502-C906-482C-A9E4-263EBA5897BE}" destId="{5F637269-BE9D-4DB4-ABE3-4452F70BBD50}" srcOrd="0" destOrd="0" presId="urn:microsoft.com/office/officeart/2009/3/layout/DescendingProcess"/>
    <dgm:cxn modelId="{5B247836-9D2F-4A8F-A8B4-3303D1D3FEB7}" type="presOf" srcId="{57CFD013-98ED-487B-8E27-B3C7AAAA84D2}" destId="{28CADEEA-CC6C-494C-B1FD-C1B5238D2F71}" srcOrd="0" destOrd="0" presId="urn:microsoft.com/office/officeart/2009/3/layout/DescendingProcess"/>
    <dgm:cxn modelId="{B9954E67-55CA-4238-A8D0-232B5D37C275}" type="presOf" srcId="{11C7D5F7-5F0A-459A-BC50-81B2D589F00F}" destId="{FDC08874-8BAF-47C5-8E38-195A1B8DA55D}" srcOrd="0" destOrd="0" presId="urn:microsoft.com/office/officeart/2009/3/layout/DescendingProcess"/>
    <dgm:cxn modelId="{9BCE659E-9557-4F7F-9B85-9498E7ADFA77}" type="presOf" srcId="{8C88F53B-5B9A-45C7-AE34-90BA0F8B5AA7}" destId="{6B65C0FD-DE0A-4F28-A6BA-22209BEF92E0}" srcOrd="0" destOrd="0" presId="urn:microsoft.com/office/officeart/2009/3/layout/DescendingProcess"/>
    <dgm:cxn modelId="{CA198CB0-7DBD-4F87-A2F2-777F89CB7856}" srcId="{F64AC9EC-D705-48ED-B51E-14B8E11B2742}" destId="{C6EECB1D-95EE-4EAF-8F7C-540DDF2B5504}" srcOrd="1" destOrd="0" parTransId="{375252DB-DA89-4E1E-840B-B4CD9A2E4CA8}" sibTransId="{8C88F53B-5B9A-45C7-AE34-90BA0F8B5AA7}"/>
    <dgm:cxn modelId="{6D968C8B-EEA1-439D-95EF-E53A8C7302F9}" type="presOf" srcId="{C6EECB1D-95EE-4EAF-8F7C-540DDF2B5504}" destId="{2B44FABF-AD04-488D-A21F-5724BA840727}" srcOrd="0" destOrd="0" presId="urn:microsoft.com/office/officeart/2009/3/layout/DescendingProcess"/>
    <dgm:cxn modelId="{192A47EB-2A99-4E47-85B0-D912A4932409}" type="presOf" srcId="{AB018676-6B64-4E30-9F84-0B3E047E9817}" destId="{D8F7C480-A238-4898-BBD4-4A7688577DCE}" srcOrd="0" destOrd="0" presId="urn:microsoft.com/office/officeart/2009/3/layout/DescendingProcess"/>
    <dgm:cxn modelId="{858DE142-9A08-4B40-BE35-8256ED413E1D}" srcId="{F64AC9EC-D705-48ED-B51E-14B8E11B2742}" destId="{57CFD013-98ED-487B-8E27-B3C7AAAA84D2}" srcOrd="3" destOrd="0" parTransId="{396A7C60-EB91-43BC-B84D-3D2BD190EFB5}" sibTransId="{11C7D5F7-5F0A-459A-BC50-81B2D589F00F}"/>
    <dgm:cxn modelId="{E9EF9010-05F6-491A-8C95-8B488D6AC8FD}" type="presOf" srcId="{A8E72873-8C2A-41C4-86EE-6845628085A0}" destId="{8289E888-F78F-4F70-93CB-D15B32D07335}" srcOrd="0" destOrd="0" presId="urn:microsoft.com/office/officeart/2009/3/layout/DescendingProcess"/>
    <dgm:cxn modelId="{79DC80F3-DD6D-4421-A517-748680DB6C57}" srcId="{F64AC9EC-D705-48ED-B51E-14B8E11B2742}" destId="{07C2C502-C906-482C-A9E4-263EBA5897BE}" srcOrd="4" destOrd="0" parTransId="{5CC20A21-11A2-4745-9B15-6241A7D19BFF}" sibTransId="{6CF8F734-571A-467D-ABAF-1B854B4E9462}"/>
    <dgm:cxn modelId="{EE4F5874-1824-459E-A1E2-9109115D8C86}" type="presOf" srcId="{F64AC9EC-D705-48ED-B51E-14B8E11B2742}" destId="{93620C0C-57C0-455F-8B74-72DC5FB28D3E}" srcOrd="0" destOrd="0" presId="urn:microsoft.com/office/officeart/2009/3/layout/DescendingProcess"/>
    <dgm:cxn modelId="{19D44C0E-3FC7-4D73-8FDD-5AF2CB376C97}" srcId="{F64AC9EC-D705-48ED-B51E-14B8E11B2742}" destId="{37AB8EE8-E102-40A2-B3E1-42018A7F188E}" srcOrd="0" destOrd="0" parTransId="{C48F215D-10F7-48F1-8011-74A439C52D73}" sibTransId="{B167C7C4-A046-499A-86AA-3CA39EB1BA40}"/>
    <dgm:cxn modelId="{5810E30D-FD5A-4275-A285-636A855C76C7}" type="presOf" srcId="{37AB8EE8-E102-40A2-B3E1-42018A7F188E}" destId="{D27DD4E6-C315-49AE-BB68-C21C4265ED0C}" srcOrd="0" destOrd="0" presId="urn:microsoft.com/office/officeart/2009/3/layout/DescendingProcess"/>
    <dgm:cxn modelId="{0159EBCD-76A2-4E03-92EF-7262BE652743}" srcId="{F64AC9EC-D705-48ED-B51E-14B8E11B2742}" destId="{A8E72873-8C2A-41C4-86EE-6845628085A0}" srcOrd="2" destOrd="0" parTransId="{53131D91-A934-40A2-BA25-553A10F195F5}" sibTransId="{AB018676-6B64-4E30-9F84-0B3E047E9817}"/>
    <dgm:cxn modelId="{1322EAD7-529C-41A2-8B19-706F964D530E}" type="presParOf" srcId="{93620C0C-57C0-455F-8B74-72DC5FB28D3E}" destId="{1F02BA50-2DE9-4136-A9A9-55150BB16246}" srcOrd="0" destOrd="0" presId="urn:microsoft.com/office/officeart/2009/3/layout/DescendingProcess"/>
    <dgm:cxn modelId="{303A2047-169E-4D76-A347-6A5FFE7BF305}" type="presParOf" srcId="{93620C0C-57C0-455F-8B74-72DC5FB28D3E}" destId="{D27DD4E6-C315-49AE-BB68-C21C4265ED0C}" srcOrd="1" destOrd="0" presId="urn:microsoft.com/office/officeart/2009/3/layout/DescendingProcess"/>
    <dgm:cxn modelId="{C7FA55AC-CCDC-4641-B821-A181A713CB92}" type="presParOf" srcId="{93620C0C-57C0-455F-8B74-72DC5FB28D3E}" destId="{2B44FABF-AD04-488D-A21F-5724BA840727}" srcOrd="2" destOrd="0" presId="urn:microsoft.com/office/officeart/2009/3/layout/DescendingProcess"/>
    <dgm:cxn modelId="{1ECD8631-287D-4F04-8D2F-F5F3A17E48C3}" type="presParOf" srcId="{93620C0C-57C0-455F-8B74-72DC5FB28D3E}" destId="{A0346E55-DE8D-4AF5-94A0-80F9D91B17A7}" srcOrd="3" destOrd="0" presId="urn:microsoft.com/office/officeart/2009/3/layout/DescendingProcess"/>
    <dgm:cxn modelId="{7DF4B21D-978B-4A05-AF50-F28CAC894852}" type="presParOf" srcId="{A0346E55-DE8D-4AF5-94A0-80F9D91B17A7}" destId="{6B65C0FD-DE0A-4F28-A6BA-22209BEF92E0}" srcOrd="0" destOrd="0" presId="urn:microsoft.com/office/officeart/2009/3/layout/DescendingProcess"/>
    <dgm:cxn modelId="{693AAA10-1CE2-40DF-BDF7-E188270D73ED}" type="presParOf" srcId="{93620C0C-57C0-455F-8B74-72DC5FB28D3E}" destId="{8289E888-F78F-4F70-93CB-D15B32D07335}" srcOrd="4" destOrd="0" presId="urn:microsoft.com/office/officeart/2009/3/layout/DescendingProcess"/>
    <dgm:cxn modelId="{3E30E8D8-98D6-4855-8F87-1D4589EA5E4B}" type="presParOf" srcId="{93620C0C-57C0-455F-8B74-72DC5FB28D3E}" destId="{5C30D922-DA0A-4E12-BCC1-189624080EE3}" srcOrd="5" destOrd="0" presId="urn:microsoft.com/office/officeart/2009/3/layout/DescendingProcess"/>
    <dgm:cxn modelId="{63E0D50F-60E1-44B5-9DC2-8AAD0F2924AF}" type="presParOf" srcId="{5C30D922-DA0A-4E12-BCC1-189624080EE3}" destId="{D8F7C480-A238-4898-BBD4-4A7688577DCE}" srcOrd="0" destOrd="0" presId="urn:microsoft.com/office/officeart/2009/3/layout/DescendingProcess"/>
    <dgm:cxn modelId="{27D56B08-5A94-4B24-8266-4735F45BCF69}" type="presParOf" srcId="{93620C0C-57C0-455F-8B74-72DC5FB28D3E}" destId="{28CADEEA-CC6C-494C-B1FD-C1B5238D2F71}" srcOrd="6" destOrd="0" presId="urn:microsoft.com/office/officeart/2009/3/layout/DescendingProcess"/>
    <dgm:cxn modelId="{17876D5D-D171-41B8-9BA9-0F194387A3D3}" type="presParOf" srcId="{93620C0C-57C0-455F-8B74-72DC5FB28D3E}" destId="{C99A0557-596B-42B6-B60E-0672362E8B34}" srcOrd="7" destOrd="0" presId="urn:microsoft.com/office/officeart/2009/3/layout/DescendingProcess"/>
    <dgm:cxn modelId="{C41DC2CD-D1BE-4B32-8F7B-C16BACC92E83}" type="presParOf" srcId="{C99A0557-596B-42B6-B60E-0672362E8B34}" destId="{FDC08874-8BAF-47C5-8E38-195A1B8DA55D}" srcOrd="0" destOrd="0" presId="urn:microsoft.com/office/officeart/2009/3/layout/DescendingProcess"/>
    <dgm:cxn modelId="{DF44F813-2990-4DCE-BBC0-F9A6FBA14809}" type="presParOf" srcId="{93620C0C-57C0-455F-8B74-72DC5FB28D3E}" destId="{5F637269-BE9D-4DB4-ABE3-4452F70BBD50}" srcOrd="8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6" y="0"/>
            <a:ext cx="2945659" cy="498056"/>
          </a:xfrm>
          <a:prstGeom prst="rect">
            <a:avLst/>
          </a:prstGeom>
        </p:spPr>
        <p:txBody>
          <a:bodyPr vert="horz" lIns="91380" tIns="45696" rIns="91380" bIns="45696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9" y="0"/>
            <a:ext cx="2945659" cy="498056"/>
          </a:xfrm>
          <a:prstGeom prst="rect">
            <a:avLst/>
          </a:prstGeom>
        </p:spPr>
        <p:txBody>
          <a:bodyPr vert="horz" lIns="91380" tIns="45696" rIns="91380" bIns="45696" rtlCol="0"/>
          <a:lstStyle>
            <a:lvl1pPr algn="r">
              <a:defRPr sz="1200"/>
            </a:lvl1pPr>
          </a:lstStyle>
          <a:p>
            <a:fld id="{D4FF945A-F540-4306-9346-D99F608A444C}" type="datetimeFigureOut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6" y="9428590"/>
            <a:ext cx="2945659" cy="498055"/>
          </a:xfrm>
          <a:prstGeom prst="rect">
            <a:avLst/>
          </a:prstGeom>
        </p:spPr>
        <p:txBody>
          <a:bodyPr vert="horz" lIns="91380" tIns="45696" rIns="91380" bIns="45696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9" y="9428590"/>
            <a:ext cx="2945659" cy="498055"/>
          </a:xfrm>
          <a:prstGeom prst="rect">
            <a:avLst/>
          </a:prstGeom>
        </p:spPr>
        <p:txBody>
          <a:bodyPr vert="horz" lIns="91380" tIns="45696" rIns="91380" bIns="45696" rtlCol="0" anchor="b"/>
          <a:lstStyle>
            <a:lvl1pPr algn="r">
              <a:defRPr sz="1200"/>
            </a:lvl1pPr>
          </a:lstStyle>
          <a:p>
            <a:fld id="{E6C18635-61D8-4532-8261-603FA94FE54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6002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6" y="0"/>
            <a:ext cx="2945659" cy="498056"/>
          </a:xfrm>
          <a:prstGeom prst="rect">
            <a:avLst/>
          </a:prstGeom>
        </p:spPr>
        <p:txBody>
          <a:bodyPr vert="horz" lIns="91380" tIns="45696" rIns="91380" bIns="45696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0"/>
            <a:ext cx="2945659" cy="498056"/>
          </a:xfrm>
          <a:prstGeom prst="rect">
            <a:avLst/>
          </a:prstGeom>
        </p:spPr>
        <p:txBody>
          <a:bodyPr vert="horz" lIns="91380" tIns="45696" rIns="91380" bIns="45696" rtlCol="0"/>
          <a:lstStyle>
            <a:lvl1pPr algn="r">
              <a:defRPr sz="1200"/>
            </a:lvl1pPr>
          </a:lstStyle>
          <a:p>
            <a:fld id="{7F9CD2DE-8B8D-4FE5-9A3A-C997B9569383}" type="datetimeFigureOut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80" tIns="45696" rIns="91380" bIns="45696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200"/>
            <a:ext cx="5438140" cy="3908614"/>
          </a:xfrm>
          <a:prstGeom prst="rect">
            <a:avLst/>
          </a:prstGeom>
        </p:spPr>
        <p:txBody>
          <a:bodyPr vert="horz" lIns="91380" tIns="45696" rIns="91380" bIns="4569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6" y="9428590"/>
            <a:ext cx="2945659" cy="498055"/>
          </a:xfrm>
          <a:prstGeom prst="rect">
            <a:avLst/>
          </a:prstGeom>
        </p:spPr>
        <p:txBody>
          <a:bodyPr vert="horz" lIns="91380" tIns="45696" rIns="91380" bIns="45696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28590"/>
            <a:ext cx="2945659" cy="498055"/>
          </a:xfrm>
          <a:prstGeom prst="rect">
            <a:avLst/>
          </a:prstGeom>
        </p:spPr>
        <p:txBody>
          <a:bodyPr vert="horz" lIns="91380" tIns="45696" rIns="91380" bIns="45696" rtlCol="0" anchor="b"/>
          <a:lstStyle>
            <a:lvl1pPr algn="r">
              <a:defRPr sz="1200"/>
            </a:lvl1pPr>
          </a:lstStyle>
          <a:p>
            <a:fld id="{2F9707BB-F30E-4EDE-B445-2C6D11A3500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82699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707BB-F30E-4EDE-B445-2C6D11A35000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8712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5062E-41AE-4A30-836B-CEFF28D8FE69}" type="datetime1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2186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C565-ACEA-4A13-BB29-2755194FFB1C}" type="datetime1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4365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26755-2D69-47EC-AEAE-731EE5CC078C}" type="datetime1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3213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45804-570D-4E81-BA27-9D41A898B7C2}" type="datetime1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0246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87F6-49FE-4356-9786-0C35D143312B}" type="datetime1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9807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ACD5C-12F8-41C0-87E4-26A20BD40246}" type="datetime1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7479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0136-C12F-4ADF-8296-A4D79B3A1EEA}" type="datetime1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0948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4D549-49BF-4F3C-8C45-FC8E80CA4168}" type="datetime1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2647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D717F-1879-47D9-84EE-A5DF5B96AF00}" type="datetime1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8553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D8B52-D587-4CC5-A472-8DB3B4B0275A}" type="datetime1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9790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C8706-886C-4A67-9405-EF676A33707C}" type="datetime1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9574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FF6F3-9E35-477D-8752-A0B377F331E0}" type="datetime1">
              <a:rPr lang="ru-RU" smtClean="0"/>
              <a:pPr/>
              <a:t>30.08.2018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EE8EF-EC32-4DF1-B854-EBC3358036F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9684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1" Type="http://schemas.openxmlformats.org/officeDocument/2006/relationships/image" Target="../media/image3.png"/><Relationship Id="rId2" Type="http://schemas.openxmlformats.org/officeDocument/2006/relationships/image" Target="../media/image7.png"/><Relationship Id="rId20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19" Type="http://schemas.openxmlformats.org/officeDocument/2006/relationships/image" Target="../media/image76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1" Type="http://schemas.openxmlformats.org/officeDocument/2006/relationships/image" Target="../media/image3.png"/><Relationship Id="rId2" Type="http://schemas.openxmlformats.org/officeDocument/2006/relationships/image" Target="../media/image9.emf"/><Relationship Id="rId20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19" Type="http://schemas.openxmlformats.org/officeDocument/2006/relationships/image" Target="../media/image76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19" Type="http://schemas.openxmlformats.org/officeDocument/2006/relationships/image" Target="../media/image76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emf"/><Relationship Id="rId4" Type="http://schemas.openxmlformats.org/officeDocument/2006/relationships/oleObject" Target="../embeddings/_____Microsoft_Excel_97-20031.xls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19" Type="http://schemas.openxmlformats.org/officeDocument/2006/relationships/image" Target="../media/image76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3794" y="2117255"/>
            <a:ext cx="8103500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2000" b="1" cap="all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</a:p>
          <a:p>
            <a:pPr algn="ctr">
              <a:lnSpc>
                <a:spcPct val="114000"/>
              </a:lnSpc>
            </a:pPr>
            <a:r>
              <a:rPr lang="ru-RU" sz="2000" b="1" cap="all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деятельности Бюджетного учреждения </a:t>
            </a:r>
          </a:p>
          <a:p>
            <a:pPr algn="ctr">
              <a:lnSpc>
                <a:spcPct val="114000"/>
              </a:lnSpc>
            </a:pPr>
            <a:r>
              <a:rPr lang="ru-RU" sz="2000" b="1" cap="all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Ханты-Мансийского автономного округа – Югры</a:t>
            </a:r>
          </a:p>
          <a:p>
            <a:pPr algn="ctr">
              <a:lnSpc>
                <a:spcPct val="114000"/>
              </a:lnSpc>
            </a:pPr>
            <a:r>
              <a:rPr lang="ru-RU" sz="2000" b="1" cap="all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«Региональный аналитический центр»</a:t>
            </a:r>
          </a:p>
          <a:p>
            <a:pPr algn="ctr">
              <a:lnSpc>
                <a:spcPct val="114000"/>
              </a:lnSpc>
            </a:pPr>
            <a:r>
              <a:rPr lang="ru-RU" sz="2000" b="1" cap="all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2017 год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7867" y="542395"/>
            <a:ext cx="2506133" cy="5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7843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10000" contrast="-2000"/>
          </a:blip>
          <a:srcRect/>
          <a:stretch>
            <a:fillRect/>
          </a:stretch>
        </p:blipFill>
        <p:spPr bwMode="auto">
          <a:xfrm>
            <a:off x="1516042" y="3810000"/>
            <a:ext cx="682785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/>
              <a:pPr/>
              <a:t>10</a:t>
            </a:fld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3224221" y="1124744"/>
            <a:ext cx="5919779" cy="334978"/>
            <a:chOff x="3224221" y="1222216"/>
            <a:chExt cx="5919779" cy="334978"/>
          </a:xfrm>
        </p:grpSpPr>
        <p:grpSp>
          <p:nvGrpSpPr>
            <p:cNvPr id="6" name="Группа 5"/>
            <p:cNvGrpSpPr/>
            <p:nvPr/>
          </p:nvGrpSpPr>
          <p:grpSpPr>
            <a:xfrm flipH="1">
              <a:off x="3224221" y="1222216"/>
              <a:ext cx="175596" cy="334976"/>
              <a:chOff x="3544179" y="1107100"/>
              <a:chExt cx="203834" cy="318518"/>
            </a:xfrm>
          </p:grpSpPr>
          <p:sp>
            <p:nvSpPr>
              <p:cNvPr id="8" name="Скругленный прямоугольник 7"/>
              <p:cNvSpPr/>
              <p:nvPr/>
            </p:nvSpPr>
            <p:spPr>
              <a:xfrm>
                <a:off x="3656496" y="1107100"/>
                <a:ext cx="91517" cy="318518"/>
              </a:xfrm>
              <a:prstGeom prst="roundRect">
                <a:avLst>
                  <a:gd name="adj" fmla="val 0"/>
                </a:avLst>
              </a:prstGeom>
              <a:solidFill>
                <a:srgbClr val="EB6C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Скругленный прямоугольник 8"/>
              <p:cNvSpPr/>
              <p:nvPr/>
            </p:nvSpPr>
            <p:spPr>
              <a:xfrm>
                <a:off x="3544179" y="1107100"/>
                <a:ext cx="90040" cy="318518"/>
              </a:xfrm>
              <a:prstGeom prst="roundRect">
                <a:avLst>
                  <a:gd name="adj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" name="Скругленный прямоугольник 6"/>
            <p:cNvSpPr/>
            <p:nvPr/>
          </p:nvSpPr>
          <p:spPr>
            <a:xfrm>
              <a:off x="3458424" y="1222217"/>
              <a:ext cx="5685576" cy="334977"/>
            </a:xfrm>
            <a:prstGeom prst="roundRect">
              <a:avLst>
                <a:gd name="adj" fmla="val 0"/>
              </a:avLst>
            </a:prstGeom>
            <a:solidFill>
              <a:srgbClr val="5D9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400" b="1" cap="all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Мониторинг социально-экономического развития</a:t>
              </a:r>
              <a:endParaRPr lang="ru-RU" sz="14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1286933" y="1508036"/>
            <a:ext cx="78570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мониторинга состояния экономико-демографических перспектив  населенных пунктов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28750" y="4068574"/>
            <a:ext cx="3114675" cy="523220"/>
          </a:xfrm>
          <a:prstGeom prst="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45B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Разработанная Учреждением система мониторинга позволяет: </a:t>
            </a:r>
            <a:endParaRPr lang="ru-RU" sz="1400" i="1" dirty="0" smtClean="0">
              <a:solidFill>
                <a:srgbClr val="0045B4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1276350" y="3293486"/>
            <a:ext cx="39433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b="1" dirty="0" smtClean="0">
                <a:solidFill>
                  <a:srgbClr val="8497B0"/>
                </a:solidFill>
                <a:latin typeface="Times New Roman" pitchFamily="18" charset="0"/>
                <a:cs typeface="Times New Roman" pitchFamily="18" charset="0"/>
              </a:rPr>
              <a:t>обозначен приоритет поддержки агломерационных процессов и развития городских агломераций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1227668" y="2333625"/>
            <a:ext cx="3620558" cy="962025"/>
          </a:xfrm>
          <a:prstGeom prst="roundRect">
            <a:avLst/>
          </a:prstGeom>
          <a:solidFill>
            <a:schemeClr val="accent1">
              <a:alpha val="18000"/>
            </a:schemeClr>
          </a:solidFill>
          <a:ln>
            <a:solidFill>
              <a:schemeClr val="accent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86BC"/>
                </a:solidFill>
                <a:latin typeface="Times New Roman" pitchFamily="18" charset="0"/>
                <a:cs typeface="Times New Roman" pitchFamily="18" charset="0"/>
              </a:rPr>
              <a:t>Стратегия социально-экономического развития Ханты-Мансийского автономного округа – Югры до 2030 года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5028142" y="2352675"/>
            <a:ext cx="3934883" cy="1752600"/>
          </a:xfrm>
          <a:prstGeom prst="roundRect">
            <a:avLst/>
          </a:prstGeom>
          <a:solidFill>
            <a:schemeClr val="accent1">
              <a:alpha val="18000"/>
            </a:schemeClr>
          </a:solidFill>
          <a:ln>
            <a:solidFill>
              <a:schemeClr val="accent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None/>
            </a:pPr>
            <a:r>
              <a:rPr lang="ru-RU" sz="1200" b="1" dirty="0" smtClean="0">
                <a:solidFill>
                  <a:srgbClr val="0086BC"/>
                </a:solidFill>
                <a:latin typeface="Times New Roman" pitchFamily="18" charset="0"/>
                <a:cs typeface="Times New Roman" pitchFamily="18" charset="0"/>
              </a:rPr>
              <a:t>Перечень поручений Губернатора Ханты-Мансийского автономного округа – Югры </a:t>
            </a:r>
            <a:r>
              <a:rPr lang="ru-RU" sz="1200" dirty="0" smtClean="0">
                <a:solidFill>
                  <a:srgbClr val="0086BC"/>
                </a:solidFill>
                <a:latin typeface="Times New Roman" pitchFamily="18" charset="0"/>
                <a:cs typeface="Times New Roman" pitchFamily="18" charset="0"/>
              </a:rPr>
              <a:t>по реализации ежегодного Обращения Губернатора Ханты-Мансийского автономного округа – Югры к жителям Ханты-Мансийского автономного округа – Югры, представителям общественности и депутатам Думы Ханты-Мансийского автономного округа – Югры от 23 ноября 2017 года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5133974" y="4095661"/>
            <a:ext cx="40100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8497B0"/>
                </a:solidFill>
                <a:latin typeface="Times New Roman" pitchFamily="18" charset="0"/>
                <a:cs typeface="Times New Roman" pitchFamily="18" charset="0"/>
              </a:rPr>
              <a:t>закреплено решение о разработке системы мониторинга экономико-демографических перспектив населенных пунктов автономного округа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4705349" y="5103520"/>
            <a:ext cx="407670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 smtClean="0">
                <a:solidFill>
                  <a:srgbClr val="0045B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оценить уровень и перспективы агломерационных процессов  на территории Югры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1600199" y="4736912"/>
            <a:ext cx="267652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b="1" dirty="0" smtClean="0">
                <a:solidFill>
                  <a:srgbClr val="C55A1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оценить текущее экономико-демографическое состояние 197 населённых пунктов автономного округа</a:t>
            </a:r>
            <a:endParaRPr lang="ru-RU" dirty="0">
              <a:solidFill>
                <a:srgbClr val="C55A11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1609725" y="5843885"/>
            <a:ext cx="268605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b="1" dirty="0" smtClean="0">
                <a:solidFill>
                  <a:srgbClr val="0045B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выявить территории с альтернативными агломерационному сценариями</a:t>
            </a:r>
          </a:p>
        </p:txBody>
      </p:sp>
      <p:pic>
        <p:nvPicPr>
          <p:cNvPr id="59" name="Рисунок 58"/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=""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967042" y="2133600"/>
            <a:ext cx="399096" cy="361950"/>
          </a:xfrm>
          <a:prstGeom prst="rect">
            <a:avLst/>
          </a:prstGeom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=""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166567" y="2162175"/>
            <a:ext cx="399096" cy="361950"/>
          </a:xfrm>
          <a:prstGeom prst="rect">
            <a:avLst/>
          </a:prstGeom>
        </p:spPr>
      </p:pic>
      <p:sp>
        <p:nvSpPr>
          <p:cNvPr id="61" name="Нашивка 60"/>
          <p:cNvSpPr/>
          <p:nvPr/>
        </p:nvSpPr>
        <p:spPr>
          <a:xfrm>
            <a:off x="1114425" y="3394108"/>
            <a:ext cx="133560" cy="292068"/>
          </a:xfrm>
          <a:prstGeom prst="chevro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b="1" cap="all" dirty="0">
              <a:solidFill>
                <a:prstClr val="black"/>
              </a:solidFill>
            </a:endParaRPr>
          </a:p>
        </p:txBody>
      </p:sp>
      <p:sp>
        <p:nvSpPr>
          <p:cNvPr id="62" name="Нашивка 61"/>
          <p:cNvSpPr/>
          <p:nvPr/>
        </p:nvSpPr>
        <p:spPr>
          <a:xfrm>
            <a:off x="5029200" y="4232308"/>
            <a:ext cx="133560" cy="292068"/>
          </a:xfrm>
          <a:prstGeom prst="chevro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b="1" cap="all" dirty="0">
              <a:solidFill>
                <a:prstClr val="black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695824" y="5811619"/>
            <a:ext cx="404812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b="1" dirty="0" smtClean="0">
                <a:solidFill>
                  <a:srgbClr val="C55A1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определить условия для интеграции территорий в агломерационные процессы</a:t>
            </a:r>
          </a:p>
        </p:txBody>
      </p:sp>
      <p:grpSp>
        <p:nvGrpSpPr>
          <p:cNvPr id="67" name="Группа 66"/>
          <p:cNvGrpSpPr/>
          <p:nvPr/>
        </p:nvGrpSpPr>
        <p:grpSpPr>
          <a:xfrm>
            <a:off x="1131707" y="4156107"/>
            <a:ext cx="288869" cy="351179"/>
            <a:chOff x="1433323" y="2331541"/>
            <a:chExt cx="288869" cy="351179"/>
          </a:xfrm>
        </p:grpSpPr>
        <p:sp>
          <p:nvSpPr>
            <p:cNvPr id="68" name="Нашивка 67"/>
            <p:cNvSpPr/>
            <p:nvPr/>
          </p:nvSpPr>
          <p:spPr>
            <a:xfrm>
              <a:off x="1577339" y="2331541"/>
              <a:ext cx="144853" cy="351179"/>
            </a:xfrm>
            <a:prstGeom prst="chevron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 b="1" cap="all" dirty="0">
                <a:solidFill>
                  <a:prstClr val="black"/>
                </a:solidFill>
              </a:endParaRPr>
            </a:p>
          </p:txBody>
        </p:sp>
        <p:sp>
          <p:nvSpPr>
            <p:cNvPr id="69" name="Нашивка 68"/>
            <p:cNvSpPr/>
            <p:nvPr/>
          </p:nvSpPr>
          <p:spPr>
            <a:xfrm>
              <a:off x="1433323" y="2331541"/>
              <a:ext cx="144853" cy="351179"/>
            </a:xfrm>
            <a:prstGeom prst="chevron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 b="1" cap="all" dirty="0">
                <a:solidFill>
                  <a:prstClr val="black"/>
                </a:solidFill>
              </a:endParaRPr>
            </a:p>
          </p:txBody>
        </p:sp>
      </p:grpSp>
      <p:pic>
        <p:nvPicPr>
          <p:cNvPr id="71" name="Рисунок 70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1395719" y="4849142"/>
            <a:ext cx="159608" cy="231831"/>
          </a:xfrm>
          <a:prstGeom prst="rect">
            <a:avLst/>
          </a:prstGeom>
        </p:spPr>
      </p:pic>
      <p:pic>
        <p:nvPicPr>
          <p:cNvPr id="79" name="Рисунок 78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1462394" y="5954042"/>
            <a:ext cx="159608" cy="231831"/>
          </a:xfrm>
          <a:prstGeom prst="rect">
            <a:avLst/>
          </a:prstGeom>
        </p:spPr>
      </p:pic>
      <p:pic>
        <p:nvPicPr>
          <p:cNvPr id="80" name="Рисунок 79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4577069" y="5239667"/>
            <a:ext cx="159608" cy="231831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4567544" y="5925467"/>
            <a:ext cx="159608" cy="231831"/>
          </a:xfrm>
          <a:prstGeom prst="rect">
            <a:avLst/>
          </a:prstGeom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861545" y="266170"/>
            <a:ext cx="2282455" cy="51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/>
              <a:pPr/>
              <a:t>11</a:t>
            </a:fld>
            <a:endParaRPr lang="ru-RU" dirty="0"/>
          </a:p>
        </p:txBody>
      </p:sp>
      <p:grpSp>
        <p:nvGrpSpPr>
          <p:cNvPr id="2" name="Группа 4"/>
          <p:cNvGrpSpPr/>
          <p:nvPr/>
        </p:nvGrpSpPr>
        <p:grpSpPr>
          <a:xfrm>
            <a:off x="3224221" y="1124744"/>
            <a:ext cx="5919779" cy="334978"/>
            <a:chOff x="3224221" y="1222216"/>
            <a:chExt cx="5919779" cy="334978"/>
          </a:xfrm>
        </p:grpSpPr>
        <p:grpSp>
          <p:nvGrpSpPr>
            <p:cNvPr id="3" name="Группа 5"/>
            <p:cNvGrpSpPr/>
            <p:nvPr/>
          </p:nvGrpSpPr>
          <p:grpSpPr>
            <a:xfrm flipH="1">
              <a:off x="3224221" y="1222216"/>
              <a:ext cx="175596" cy="334976"/>
              <a:chOff x="3544179" y="1107100"/>
              <a:chExt cx="203834" cy="318518"/>
            </a:xfrm>
          </p:grpSpPr>
          <p:sp>
            <p:nvSpPr>
              <p:cNvPr id="8" name="Скругленный прямоугольник 7"/>
              <p:cNvSpPr/>
              <p:nvPr/>
            </p:nvSpPr>
            <p:spPr>
              <a:xfrm>
                <a:off x="3656496" y="1107100"/>
                <a:ext cx="91517" cy="318518"/>
              </a:xfrm>
              <a:prstGeom prst="roundRect">
                <a:avLst>
                  <a:gd name="adj" fmla="val 0"/>
                </a:avLst>
              </a:prstGeom>
              <a:solidFill>
                <a:srgbClr val="EB6C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Скругленный прямоугольник 8"/>
              <p:cNvSpPr/>
              <p:nvPr/>
            </p:nvSpPr>
            <p:spPr>
              <a:xfrm>
                <a:off x="3544179" y="1107100"/>
                <a:ext cx="90040" cy="318518"/>
              </a:xfrm>
              <a:prstGeom prst="roundRect">
                <a:avLst>
                  <a:gd name="adj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" name="Скругленный прямоугольник 6"/>
            <p:cNvSpPr/>
            <p:nvPr/>
          </p:nvSpPr>
          <p:spPr>
            <a:xfrm>
              <a:off x="3458424" y="1222217"/>
              <a:ext cx="5685576" cy="334977"/>
            </a:xfrm>
            <a:prstGeom prst="roundRect">
              <a:avLst>
                <a:gd name="adj" fmla="val 0"/>
              </a:avLst>
            </a:prstGeom>
            <a:solidFill>
              <a:srgbClr val="5D9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400" b="1" cap="all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Мониторинг социально-экономического развития</a:t>
              </a:r>
              <a:endParaRPr lang="ru-RU" sz="14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1286933" y="1508036"/>
            <a:ext cx="78570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мониторинга состояния экономико-демографических перспектив  населенных пунктов</a:t>
            </a:r>
          </a:p>
        </p:txBody>
      </p:sp>
      <p:grpSp>
        <p:nvGrpSpPr>
          <p:cNvPr id="6" name="Группа 18"/>
          <p:cNvGrpSpPr/>
          <p:nvPr/>
        </p:nvGrpSpPr>
        <p:grpSpPr>
          <a:xfrm>
            <a:off x="2397084" y="2278070"/>
            <a:ext cx="853577" cy="735005"/>
            <a:chOff x="5675763" y="5581131"/>
            <a:chExt cx="638812" cy="536398"/>
          </a:xfrm>
        </p:grpSpPr>
        <p:sp>
          <p:nvSpPr>
            <p:cNvPr id="20" name="Овал 19"/>
            <p:cNvSpPr/>
            <p:nvPr/>
          </p:nvSpPr>
          <p:spPr>
            <a:xfrm rot="18575892">
              <a:off x="5713024" y="5543870"/>
              <a:ext cx="536398" cy="610919"/>
            </a:xfrm>
            <a:prstGeom prst="ellipse">
              <a:avLst/>
            </a:prstGeom>
            <a:noFill/>
            <a:ln w="101600" cap="rnd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42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rect">
                  <a:fillToRect l="100000" t="100000"/>
                </a:path>
                <a:tileRect r="-100000" b="-100000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dirty="0">
                <a:solidFill>
                  <a:prstClr val="white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56640" y="5590256"/>
              <a:ext cx="557935" cy="431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rgbClr val="C55A11"/>
                  </a:solidFill>
                </a:rPr>
                <a:t>48</a:t>
              </a:r>
              <a:endParaRPr lang="ru-RU" sz="3600" b="1" dirty="0">
                <a:solidFill>
                  <a:srgbClr val="C55A11"/>
                </a:solidFill>
              </a:endParaRP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3116751" y="2449586"/>
            <a:ext cx="5531949" cy="3454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 ПО 6 НАПРАВЛЕНИЯМ</a:t>
            </a:r>
            <a:endParaRPr lang="ru-RU" sz="2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Группа 23"/>
          <p:cNvGrpSpPr/>
          <p:nvPr/>
        </p:nvGrpSpPr>
        <p:grpSpPr>
          <a:xfrm>
            <a:off x="1439335" y="3284009"/>
            <a:ext cx="2128306" cy="1309159"/>
            <a:chOff x="5991923" y="2691370"/>
            <a:chExt cx="1497529" cy="760200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5991923" y="3140753"/>
              <a:ext cx="1497529" cy="31081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prstClr val="white"/>
                  </a:solidFill>
                </a:rPr>
                <a:t>6</a:t>
              </a:r>
              <a:endParaRPr lang="ru-RU" sz="2400" b="1" dirty="0">
                <a:solidFill>
                  <a:prstClr val="white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991923" y="2691370"/>
              <a:ext cx="1497529" cy="449764"/>
            </a:xfrm>
            <a:prstGeom prst="rect">
              <a:avLst/>
            </a:prstGeom>
            <a:solidFill>
              <a:srgbClr val="EB6C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Географическая и инфраструктурная характеристика</a:t>
              </a:r>
              <a:r>
                <a:rPr lang="ru-RU" sz="1400" b="1" dirty="0" smtClean="0">
                  <a:latin typeface="Times New Roman" pitchFamily="18" charset="0"/>
                  <a:ea typeface="Calibri"/>
                  <a:cs typeface="Times New Roman" pitchFamily="18" charset="0"/>
                </a:rPr>
                <a:t>  </a:t>
              </a:r>
              <a:endParaRPr lang="ru-RU" sz="1400" b="1" dirty="0">
                <a:latin typeface="Times New Roman" pitchFamily="18" charset="0"/>
                <a:ea typeface="Calibri"/>
                <a:cs typeface="Times New Roman" pitchFamily="18" charset="0"/>
              </a:endParaRPr>
            </a:p>
          </p:txBody>
        </p:sp>
      </p:grpSp>
      <p:grpSp>
        <p:nvGrpSpPr>
          <p:cNvPr id="13" name="Группа 30"/>
          <p:cNvGrpSpPr/>
          <p:nvPr/>
        </p:nvGrpSpPr>
        <p:grpSpPr>
          <a:xfrm>
            <a:off x="3952876" y="3282952"/>
            <a:ext cx="2128306" cy="1309157"/>
            <a:chOff x="5991923" y="2691370"/>
            <a:chExt cx="1497529" cy="760199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5991923" y="3140752"/>
              <a:ext cx="1497529" cy="31081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prstClr val="white"/>
                  </a:solidFill>
                </a:rPr>
                <a:t>11</a:t>
              </a:r>
              <a:endParaRPr lang="ru-RU" sz="2400" b="1" dirty="0">
                <a:solidFill>
                  <a:prstClr val="white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991923" y="2691370"/>
              <a:ext cx="1497529" cy="449764"/>
            </a:xfrm>
            <a:prstGeom prst="rect">
              <a:avLst/>
            </a:prstGeom>
            <a:solidFill>
              <a:srgbClr val="EB6C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Bef>
                  <a:spcPct val="20000"/>
                </a:spcBef>
                <a:defRPr/>
              </a:pPr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Демографическая</a:t>
              </a:r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ситуация</a:t>
              </a:r>
            </a:p>
          </p:txBody>
        </p:sp>
      </p:grpSp>
      <p:grpSp>
        <p:nvGrpSpPr>
          <p:cNvPr id="14" name="Группа 33"/>
          <p:cNvGrpSpPr/>
          <p:nvPr/>
        </p:nvGrpSpPr>
        <p:grpSpPr>
          <a:xfrm>
            <a:off x="6540503" y="3281893"/>
            <a:ext cx="2128306" cy="1309157"/>
            <a:chOff x="5991923" y="2691370"/>
            <a:chExt cx="1497529" cy="760199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5991923" y="3140752"/>
              <a:ext cx="1497529" cy="31081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prstClr val="white"/>
                  </a:solidFill>
                </a:rPr>
                <a:t>5</a:t>
              </a:r>
              <a:endParaRPr lang="ru-RU" sz="2400" b="1" dirty="0">
                <a:solidFill>
                  <a:prstClr val="white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5991923" y="2691370"/>
              <a:ext cx="1497529" cy="449764"/>
            </a:xfrm>
            <a:prstGeom prst="rect">
              <a:avLst/>
            </a:prstGeom>
            <a:solidFill>
              <a:srgbClr val="EB6C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Уровень и качество жизни населения, занятость</a:t>
              </a:r>
            </a:p>
          </p:txBody>
        </p:sp>
      </p:grpSp>
      <p:grpSp>
        <p:nvGrpSpPr>
          <p:cNvPr id="15" name="Группа 36"/>
          <p:cNvGrpSpPr/>
          <p:nvPr/>
        </p:nvGrpSpPr>
        <p:grpSpPr>
          <a:xfrm>
            <a:off x="6548969" y="4910668"/>
            <a:ext cx="2128306" cy="1309157"/>
            <a:chOff x="5991923" y="2691370"/>
            <a:chExt cx="1497529" cy="760199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5991923" y="3140752"/>
              <a:ext cx="1497529" cy="31081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prstClr val="white"/>
                  </a:solidFill>
                </a:rPr>
                <a:t>10</a:t>
              </a:r>
              <a:endParaRPr lang="ru-RU" sz="2400" b="1" dirty="0">
                <a:solidFill>
                  <a:prstClr val="white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991923" y="2691370"/>
              <a:ext cx="1497529" cy="449764"/>
            </a:xfrm>
            <a:prstGeom prst="rect">
              <a:avLst/>
            </a:prstGeom>
            <a:solidFill>
              <a:srgbClr val="EB6C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Bef>
                  <a:spcPct val="20000"/>
                </a:spcBef>
                <a:defRPr/>
              </a:pPr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Состояние сфер образования, культуры и здравоохранения</a:t>
              </a:r>
            </a:p>
          </p:txBody>
        </p:sp>
      </p:grpSp>
      <p:grpSp>
        <p:nvGrpSpPr>
          <p:cNvPr id="16" name="Группа 39"/>
          <p:cNvGrpSpPr/>
          <p:nvPr/>
        </p:nvGrpSpPr>
        <p:grpSpPr>
          <a:xfrm>
            <a:off x="1448861" y="4912785"/>
            <a:ext cx="2128306" cy="1309157"/>
            <a:chOff x="5991923" y="2691370"/>
            <a:chExt cx="1497529" cy="760199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5991923" y="3140752"/>
              <a:ext cx="1497529" cy="31081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prstClr val="white"/>
                  </a:solidFill>
                </a:rPr>
                <a:t>11</a:t>
              </a:r>
              <a:endParaRPr lang="ru-RU" sz="2400" b="1" dirty="0">
                <a:solidFill>
                  <a:prstClr val="white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991923" y="2691370"/>
              <a:ext cx="1497529" cy="449764"/>
            </a:xfrm>
            <a:prstGeom prst="rect">
              <a:avLst/>
            </a:prstGeom>
            <a:solidFill>
              <a:srgbClr val="EB6C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Экономическое </a:t>
              </a:r>
              <a:endParaRPr lang="en-US" sz="14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развитие</a:t>
              </a:r>
            </a:p>
          </p:txBody>
        </p:sp>
      </p:grpSp>
      <p:grpSp>
        <p:nvGrpSpPr>
          <p:cNvPr id="19" name="Группа 42"/>
          <p:cNvGrpSpPr/>
          <p:nvPr/>
        </p:nvGrpSpPr>
        <p:grpSpPr>
          <a:xfrm>
            <a:off x="3964520" y="4911727"/>
            <a:ext cx="2128306" cy="1309157"/>
            <a:chOff x="5991923" y="2691370"/>
            <a:chExt cx="1497529" cy="760199"/>
          </a:xfrm>
        </p:grpSpPr>
        <p:sp>
          <p:nvSpPr>
            <p:cNvPr id="44" name="Прямоугольник 43"/>
            <p:cNvSpPr/>
            <p:nvPr/>
          </p:nvSpPr>
          <p:spPr>
            <a:xfrm>
              <a:off x="5991923" y="3140752"/>
              <a:ext cx="1497529" cy="31081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prstClr val="white"/>
                  </a:solidFill>
                </a:rPr>
                <a:t>5</a:t>
              </a:r>
              <a:endParaRPr lang="ru-RU" sz="2400" b="1" dirty="0">
                <a:solidFill>
                  <a:prstClr val="white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5991923" y="2691370"/>
              <a:ext cx="1497529" cy="449764"/>
            </a:xfrm>
            <a:prstGeom prst="rect">
              <a:avLst/>
            </a:prstGeom>
            <a:solidFill>
              <a:srgbClr val="EB6C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Доходы и расходы </a:t>
              </a:r>
            </a:p>
            <a:p>
              <a:pPr algn="ctr">
                <a:lnSpc>
                  <a:spcPct val="80000"/>
                </a:lnSpc>
                <a:spcBef>
                  <a:spcPct val="20000"/>
                </a:spcBef>
              </a:pPr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бюджета МО</a:t>
              </a:r>
            </a:p>
          </p:txBody>
        </p:sp>
      </p:grpSp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1545" y="266170"/>
            <a:ext cx="2282455" cy="51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Рисунок 3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48930" y="5961185"/>
            <a:ext cx="332243" cy="306265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24625" y="6492875"/>
            <a:ext cx="2057400" cy="365125"/>
          </a:xfrm>
        </p:spPr>
        <p:txBody>
          <a:bodyPr/>
          <a:lstStyle/>
          <a:p>
            <a:fld id="{8B4EE8EF-EC32-4DF1-B854-EBC3358036FE}" type="slidenum">
              <a:rPr lang="ru-RU" smtClean="0"/>
              <a:pPr/>
              <a:t>12</a:t>
            </a:fld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3224221" y="1124744"/>
            <a:ext cx="5919779" cy="334978"/>
            <a:chOff x="3224221" y="1222216"/>
            <a:chExt cx="5919779" cy="334978"/>
          </a:xfrm>
        </p:grpSpPr>
        <p:grpSp>
          <p:nvGrpSpPr>
            <p:cNvPr id="6" name="Группа 5"/>
            <p:cNvGrpSpPr/>
            <p:nvPr/>
          </p:nvGrpSpPr>
          <p:grpSpPr>
            <a:xfrm flipH="1">
              <a:off x="3224221" y="1222216"/>
              <a:ext cx="175596" cy="334976"/>
              <a:chOff x="3544179" y="1107100"/>
              <a:chExt cx="203834" cy="318518"/>
            </a:xfrm>
          </p:grpSpPr>
          <p:sp>
            <p:nvSpPr>
              <p:cNvPr id="8" name="Скругленный прямоугольник 7"/>
              <p:cNvSpPr/>
              <p:nvPr/>
            </p:nvSpPr>
            <p:spPr>
              <a:xfrm>
                <a:off x="3656496" y="1107100"/>
                <a:ext cx="91517" cy="318518"/>
              </a:xfrm>
              <a:prstGeom prst="roundRect">
                <a:avLst>
                  <a:gd name="adj" fmla="val 0"/>
                </a:avLst>
              </a:prstGeom>
              <a:solidFill>
                <a:srgbClr val="EB6C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Скругленный прямоугольник 8"/>
              <p:cNvSpPr/>
              <p:nvPr/>
            </p:nvSpPr>
            <p:spPr>
              <a:xfrm>
                <a:off x="3544179" y="1107100"/>
                <a:ext cx="90040" cy="318518"/>
              </a:xfrm>
              <a:prstGeom prst="roundRect">
                <a:avLst>
                  <a:gd name="adj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" name="Скругленный прямоугольник 6"/>
            <p:cNvSpPr/>
            <p:nvPr/>
          </p:nvSpPr>
          <p:spPr>
            <a:xfrm>
              <a:off x="3458424" y="1222217"/>
              <a:ext cx="5685576" cy="334977"/>
            </a:xfrm>
            <a:prstGeom prst="roundRect">
              <a:avLst>
                <a:gd name="adj" fmla="val 0"/>
              </a:avLst>
            </a:prstGeom>
            <a:solidFill>
              <a:srgbClr val="5D9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400" b="1" cap="all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Мониторинг социально-экономического развития</a:t>
              </a:r>
              <a:endParaRPr lang="ru-RU" sz="14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1236134" y="1584868"/>
            <a:ext cx="7907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Информационно-аналитические и экспертные материалы </a:t>
            </a:r>
          </a:p>
          <a:p>
            <a:pPr algn="ctr"/>
            <a:r>
              <a:rPr lang="ru-RU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вопросам социально-экономического развития Югры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303868" y="3504726"/>
            <a:ext cx="1753657" cy="333850"/>
          </a:xfrm>
          <a:prstGeom prst="roundRect">
            <a:avLst/>
          </a:prstGeom>
          <a:solidFill>
            <a:schemeClr val="bg1">
              <a:alpha val="18000"/>
            </a:schemeClr>
          </a:solidFill>
          <a:ln w="28575">
            <a:solidFill>
              <a:srgbClr val="0045B4">
                <a:alpha val="1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Промышленность</a:t>
            </a:r>
            <a:endParaRPr lang="ru-RU" sz="1300" b="1" dirty="0">
              <a:solidFill>
                <a:srgbClr val="0045B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283759" y="3931233"/>
            <a:ext cx="1764242" cy="335968"/>
          </a:xfrm>
          <a:prstGeom prst="roundRect">
            <a:avLst/>
          </a:prstGeom>
          <a:solidFill>
            <a:schemeClr val="bg1">
              <a:alpha val="18000"/>
            </a:schemeClr>
          </a:solidFill>
          <a:ln w="28575">
            <a:solidFill>
              <a:srgbClr val="0045B4">
                <a:alpha val="1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</a:t>
            </a:r>
            <a:endParaRPr lang="ru-RU" sz="1300" b="1" dirty="0">
              <a:solidFill>
                <a:srgbClr val="0045B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90108" y="4358799"/>
            <a:ext cx="1748367" cy="337026"/>
          </a:xfrm>
          <a:prstGeom prst="roundRect">
            <a:avLst/>
          </a:prstGeom>
          <a:solidFill>
            <a:schemeClr val="bg1">
              <a:alpha val="18000"/>
            </a:schemeClr>
          </a:solidFill>
          <a:ln w="28575">
            <a:solidFill>
              <a:srgbClr val="0045B4">
                <a:alpha val="1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Торговля</a:t>
            </a:r>
            <a:endParaRPr lang="ru-RU" sz="1300" b="1" dirty="0">
              <a:solidFill>
                <a:srgbClr val="0045B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298575" y="4793773"/>
            <a:ext cx="1749425" cy="349727"/>
          </a:xfrm>
          <a:prstGeom prst="roundRect">
            <a:avLst/>
          </a:prstGeom>
          <a:solidFill>
            <a:schemeClr val="bg1">
              <a:alpha val="18000"/>
            </a:schemeClr>
          </a:solidFill>
          <a:ln w="28575">
            <a:solidFill>
              <a:srgbClr val="0045B4">
                <a:alpha val="1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Демография</a:t>
            </a:r>
            <a:endParaRPr lang="ru-RU" sz="1300" b="1" dirty="0">
              <a:solidFill>
                <a:srgbClr val="0045B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581275" y="2278592"/>
            <a:ext cx="5276850" cy="3598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Материалы, подготавливаемые на регулярной основе</a:t>
            </a:r>
            <a:endParaRPr lang="ru-RU" sz="14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172633" y="2861733"/>
            <a:ext cx="2057401" cy="541867"/>
          </a:xfrm>
          <a:prstGeom prst="rect">
            <a:avLst/>
          </a:prstGeom>
          <a:solidFill>
            <a:srgbClr val="EB6C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100" b="1" dirty="0" smtClean="0">
                <a:latin typeface="Times New Roman"/>
                <a:ea typeface="Calibri"/>
                <a:cs typeface="Times New Roman"/>
              </a:rPr>
              <a:t>Обзоры тенденций </a:t>
            </a:r>
            <a:r>
              <a:rPr lang="ru-RU" sz="1100" dirty="0" smtClean="0">
                <a:latin typeface="Times New Roman"/>
                <a:ea typeface="Calibri"/>
                <a:cs typeface="Times New Roman"/>
              </a:rPr>
              <a:t>в ключевых сферах развития региона (квартал, год)  </a:t>
            </a:r>
            <a:endParaRPr lang="ru-RU" sz="1100" dirty="0">
              <a:ea typeface="Calibri"/>
              <a:cs typeface="Times New Roman"/>
            </a:endParaRPr>
          </a:p>
        </p:txBody>
      </p:sp>
      <p:sp>
        <p:nvSpPr>
          <p:cNvPr id="23" name="Пятиугольник 22"/>
          <p:cNvSpPr/>
          <p:nvPr/>
        </p:nvSpPr>
        <p:spPr>
          <a:xfrm rot="5400000">
            <a:off x="2870640" y="2405807"/>
            <a:ext cx="119547" cy="674974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prstClr val="white"/>
              </a:solidFill>
            </a:endParaRPr>
          </a:p>
        </p:txBody>
      </p:sp>
      <p:sp>
        <p:nvSpPr>
          <p:cNvPr id="24" name="Пятиугольник 23"/>
          <p:cNvSpPr/>
          <p:nvPr/>
        </p:nvSpPr>
        <p:spPr>
          <a:xfrm rot="5400000">
            <a:off x="6073159" y="2415330"/>
            <a:ext cx="119547" cy="674974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764502" y="2871258"/>
            <a:ext cx="5074698" cy="271992"/>
          </a:xfrm>
          <a:prstGeom prst="rect">
            <a:avLst/>
          </a:prstGeom>
          <a:solidFill>
            <a:srgbClr val="EB6C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200" b="1" dirty="0" smtClean="0">
                <a:latin typeface="Times New Roman"/>
                <a:ea typeface="Calibri"/>
                <a:cs typeface="Times New Roman"/>
              </a:rPr>
              <a:t>Мониторинг основных показателей СЭР </a:t>
            </a:r>
            <a:r>
              <a:rPr lang="ru-RU" sz="1200" dirty="0" smtClean="0">
                <a:latin typeface="Times New Roman"/>
                <a:ea typeface="Calibri"/>
                <a:cs typeface="Times New Roman"/>
              </a:rPr>
              <a:t>(декада, месяц, квартал, год)  </a:t>
            </a:r>
            <a:endParaRPr lang="ru-RU" sz="1200" dirty="0">
              <a:ea typeface="Calibri"/>
              <a:cs typeface="Times New Roman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657422" y="3230717"/>
            <a:ext cx="237190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социально-экономического развития субъекта РФ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657601" y="3823662"/>
            <a:ext cx="239077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Паспорта социально-экономического развития в разрезе городских округов, муниципальных районов, городских и сельских поселений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286501" y="3214151"/>
            <a:ext cx="2638424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цен: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100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социально-значимые  продукты питания (25 наименований)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100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отдельные виды продовольственных и непродовольственных товаров и лекарств по ХМАО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100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нефтепродукты и газ в разрезе МО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100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товары и услуги</a:t>
            </a:r>
          </a:p>
        </p:txBody>
      </p:sp>
      <p:sp>
        <p:nvSpPr>
          <p:cNvPr id="32" name="Нашивка 31"/>
          <p:cNvSpPr/>
          <p:nvPr/>
        </p:nvSpPr>
        <p:spPr>
          <a:xfrm>
            <a:off x="3485441" y="3324292"/>
            <a:ext cx="144016" cy="216024"/>
          </a:xfrm>
          <a:prstGeom prst="chevro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Нашивка 32"/>
          <p:cNvSpPr/>
          <p:nvPr/>
        </p:nvSpPr>
        <p:spPr>
          <a:xfrm>
            <a:off x="3502375" y="3931776"/>
            <a:ext cx="134881" cy="216024"/>
          </a:xfrm>
          <a:prstGeom prst="chevro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Нашивка 33"/>
          <p:cNvSpPr/>
          <p:nvPr/>
        </p:nvSpPr>
        <p:spPr>
          <a:xfrm>
            <a:off x="6149267" y="3314769"/>
            <a:ext cx="144016" cy="216024"/>
          </a:xfrm>
          <a:prstGeom prst="chevro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677025" y="5972859"/>
            <a:ext cx="24669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C55A11"/>
                </a:solidFill>
                <a:latin typeface="Times New Roman" pitchFamily="18" charset="0"/>
                <a:cs typeface="Times New Roman" pitchFamily="18" charset="0"/>
              </a:rPr>
              <a:t>Повышение уровня конкурентоспособности  экономики Югры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105275" y="5953938"/>
            <a:ext cx="24288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 smtClean="0">
                <a:solidFill>
                  <a:srgbClr val="0045B4"/>
                </a:solidFill>
                <a:latin typeface="Times New Roman" pitchFamily="18" charset="0"/>
                <a:cs typeface="Times New Roman" pitchFamily="18" charset="0"/>
              </a:rPr>
              <a:t>Обеспечение реализации единой государственной политики в сфере планирования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1257300" y="5950089"/>
            <a:ext cx="30289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C55A1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rgbClr val="C55A11"/>
                </a:solidFill>
                <a:latin typeface="Times New Roman" pitchFamily="18" charset="0"/>
                <a:cs typeface="Times New Roman" pitchFamily="18" charset="0"/>
              </a:rPr>
              <a:t>Координация деятельности в направлении социально-</a:t>
            </a:r>
          </a:p>
          <a:p>
            <a:pPr algn="ctr"/>
            <a:r>
              <a:rPr lang="ru-RU" sz="1200" b="1" dirty="0" smtClean="0">
                <a:solidFill>
                  <a:srgbClr val="C55A11"/>
                </a:solidFill>
                <a:latin typeface="Times New Roman" pitchFamily="18" charset="0"/>
                <a:cs typeface="Times New Roman" pitchFamily="18" charset="0"/>
              </a:rPr>
              <a:t>экономического развития Югры</a:t>
            </a:r>
            <a:endParaRPr lang="ru-RU" sz="1200" b="1" dirty="0">
              <a:solidFill>
                <a:srgbClr val="C55A1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213151" y="4870043"/>
            <a:ext cx="5511749" cy="862235"/>
          </a:xfrm>
          <a:prstGeom prst="roundRect">
            <a:avLst/>
          </a:prstGeom>
          <a:solidFill>
            <a:schemeClr val="accent1">
              <a:alpha val="18000"/>
            </a:schemeClr>
          </a:solidFill>
          <a:ln>
            <a:solidFill>
              <a:schemeClr val="accent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Оперативное информационно-аналитическое обеспечение деятельности Правительства Югры в целях принятия управленческих решений</a:t>
            </a:r>
            <a:endParaRPr lang="ru-RU" sz="1600" dirty="0">
              <a:solidFill>
                <a:srgbClr val="C00000"/>
              </a:solidFill>
            </a:endParaRP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3962248" y="6001098"/>
            <a:ext cx="247970" cy="224890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6746192" y="6026902"/>
            <a:ext cx="293824" cy="256024"/>
          </a:xfrm>
          <a:prstGeom prst="rect">
            <a:avLst/>
          </a:prstGeom>
        </p:spPr>
      </p:pic>
      <p:sp>
        <p:nvSpPr>
          <p:cNvPr id="43" name=" 3"/>
          <p:cNvSpPr/>
          <p:nvPr/>
        </p:nvSpPr>
        <p:spPr>
          <a:xfrm rot="16508493" flipH="1">
            <a:off x="2745838" y="5320995"/>
            <a:ext cx="665841" cy="719908"/>
          </a:xfrm>
          <a:prstGeom prst="swooshArrow">
            <a:avLst>
              <a:gd name="adj1" fmla="val 16310"/>
              <a:gd name="adj2" fmla="val 3137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4" name=" 3"/>
          <p:cNvSpPr/>
          <p:nvPr/>
        </p:nvSpPr>
        <p:spPr>
          <a:xfrm rot="16378670" flipH="1" flipV="1">
            <a:off x="8037570" y="5405573"/>
            <a:ext cx="591261" cy="696019"/>
          </a:xfrm>
          <a:prstGeom prst="swooshArrow">
            <a:avLst>
              <a:gd name="adj1" fmla="val 16310"/>
              <a:gd name="adj2" fmla="val 3137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6" name="Стрелка вниз 45"/>
          <p:cNvSpPr/>
          <p:nvPr/>
        </p:nvSpPr>
        <p:spPr>
          <a:xfrm>
            <a:off x="5276850" y="5686425"/>
            <a:ext cx="180975" cy="333375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Picture 4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861545" y="266170"/>
            <a:ext cx="2282455" cy="51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Скругленный прямоугольник 38"/>
          <p:cNvSpPr/>
          <p:nvPr/>
        </p:nvSpPr>
        <p:spPr>
          <a:xfrm>
            <a:off x="990600" y="2838449"/>
            <a:ext cx="4686300" cy="2676525"/>
          </a:xfrm>
          <a:prstGeom prst="roundRect">
            <a:avLst/>
          </a:prstGeom>
          <a:solidFill>
            <a:schemeClr val="accent1">
              <a:alpha val="18000"/>
            </a:schemeClr>
          </a:solidFill>
          <a:ln>
            <a:solidFill>
              <a:schemeClr val="accent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solidFill>
                <a:srgbClr val="C55A1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Группа 4"/>
          <p:cNvGrpSpPr/>
          <p:nvPr/>
        </p:nvGrpSpPr>
        <p:grpSpPr>
          <a:xfrm>
            <a:off x="3224221" y="1124744"/>
            <a:ext cx="5919779" cy="334978"/>
            <a:chOff x="3224221" y="1222216"/>
            <a:chExt cx="5919779" cy="334978"/>
          </a:xfrm>
        </p:grpSpPr>
        <p:grpSp>
          <p:nvGrpSpPr>
            <p:cNvPr id="3" name="Группа 5"/>
            <p:cNvGrpSpPr/>
            <p:nvPr/>
          </p:nvGrpSpPr>
          <p:grpSpPr>
            <a:xfrm flipH="1">
              <a:off x="3224221" y="1222216"/>
              <a:ext cx="175596" cy="334976"/>
              <a:chOff x="3544179" y="1107100"/>
              <a:chExt cx="203834" cy="318518"/>
            </a:xfrm>
          </p:grpSpPr>
          <p:sp>
            <p:nvSpPr>
              <p:cNvPr id="8" name="Скругленный прямоугольник 7"/>
              <p:cNvSpPr/>
              <p:nvPr/>
            </p:nvSpPr>
            <p:spPr>
              <a:xfrm>
                <a:off x="3656496" y="1107100"/>
                <a:ext cx="91517" cy="318518"/>
              </a:xfrm>
              <a:prstGeom prst="roundRect">
                <a:avLst>
                  <a:gd name="adj" fmla="val 0"/>
                </a:avLst>
              </a:prstGeom>
              <a:solidFill>
                <a:srgbClr val="EB6C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Скругленный прямоугольник 8"/>
              <p:cNvSpPr/>
              <p:nvPr/>
            </p:nvSpPr>
            <p:spPr>
              <a:xfrm>
                <a:off x="3544179" y="1107100"/>
                <a:ext cx="90040" cy="318518"/>
              </a:xfrm>
              <a:prstGeom prst="roundRect">
                <a:avLst>
                  <a:gd name="adj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" name="Скругленный прямоугольник 6"/>
            <p:cNvSpPr/>
            <p:nvPr/>
          </p:nvSpPr>
          <p:spPr>
            <a:xfrm>
              <a:off x="3458424" y="1222217"/>
              <a:ext cx="5685576" cy="334977"/>
            </a:xfrm>
            <a:prstGeom prst="roundRect">
              <a:avLst>
                <a:gd name="adj" fmla="val 0"/>
              </a:avLst>
            </a:prstGeom>
            <a:solidFill>
              <a:srgbClr val="5D9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400" b="1" cap="all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Мониторинг социально-экономического развития</a:t>
              </a:r>
              <a:endParaRPr lang="ru-RU" sz="14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1236134" y="1584868"/>
            <a:ext cx="7907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Информационно-аналитические и экспертные материалы </a:t>
            </a:r>
          </a:p>
          <a:p>
            <a:pPr algn="ctr"/>
            <a:r>
              <a:rPr lang="ru-RU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вопросам социально-экономического развития Югры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346210" y="2874189"/>
            <a:ext cx="417829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b="1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процессов миграции в Ханты-Мансийском автономном округе  – Югре в 2007 – 2016 годах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085851" y="2316220"/>
            <a:ext cx="4438650" cy="4566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Учреждением подготовлены материалы по запросам </a:t>
            </a:r>
          </a:p>
          <a:p>
            <a:pPr algn="ctr"/>
            <a:r>
              <a:rPr lang="ru-RU" sz="1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исполнительных органов власти Югры</a:t>
            </a:r>
            <a:endParaRPr lang="ru-RU" sz="14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Нашивка 19"/>
          <p:cNvSpPr/>
          <p:nvPr/>
        </p:nvSpPr>
        <p:spPr>
          <a:xfrm>
            <a:off x="1136998" y="3004669"/>
            <a:ext cx="144016" cy="216024"/>
          </a:xfrm>
          <a:prstGeom prst="chevro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336683" y="3392762"/>
            <a:ext cx="4168767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b="1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ключевых показателей развития субъектов малого и среднего предпринимательства в Ханты-Мансийском автономном округе – Югре за 2012 – 2016 годы</a:t>
            </a:r>
          </a:p>
        </p:txBody>
      </p:sp>
      <p:sp>
        <p:nvSpPr>
          <p:cNvPr id="35" name="Нашивка 34"/>
          <p:cNvSpPr/>
          <p:nvPr/>
        </p:nvSpPr>
        <p:spPr>
          <a:xfrm>
            <a:off x="1144407" y="3472441"/>
            <a:ext cx="144016" cy="216024"/>
          </a:xfrm>
          <a:prstGeom prst="chevro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346197" y="4265414"/>
            <a:ext cx="4216403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b="1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Краткий обзор показателей, характеризующих качество жизни населения в Российской Федерации и странах, входящих в организации экономического сотрудничества и развития, а также Ханты-Мансийском автономном округе – Югре</a:t>
            </a:r>
          </a:p>
        </p:txBody>
      </p:sp>
      <p:sp>
        <p:nvSpPr>
          <p:cNvPr id="38" name="Нашивка 37"/>
          <p:cNvSpPr/>
          <p:nvPr/>
        </p:nvSpPr>
        <p:spPr>
          <a:xfrm>
            <a:off x="1170865" y="4374144"/>
            <a:ext cx="144016" cy="216024"/>
          </a:xfrm>
          <a:prstGeom prst="chevro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2" cstate="print">
            <a:extLst>
              <a:ext uri="{96DAC541-7B7A-43D3-8B79-37D633B846F1}">
                <asvg:svgBlip xmlns=""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005267" y="2895600"/>
            <a:ext cx="399096" cy="361950"/>
          </a:xfrm>
          <a:prstGeom prst="rect">
            <a:avLst/>
          </a:prstGeom>
        </p:spPr>
      </p:pic>
      <p:sp>
        <p:nvSpPr>
          <p:cNvPr id="36" name="Скругленный прямоугольник 35"/>
          <p:cNvSpPr/>
          <p:nvPr/>
        </p:nvSpPr>
        <p:spPr>
          <a:xfrm>
            <a:off x="6134099" y="3028951"/>
            <a:ext cx="2847975" cy="971550"/>
          </a:xfrm>
          <a:prstGeom prst="roundRect">
            <a:avLst/>
          </a:prstGeom>
          <a:solidFill>
            <a:schemeClr val="bg1">
              <a:alpha val="18000"/>
            </a:schemeClr>
          </a:solidFill>
          <a:ln w="28575">
            <a:solidFill>
              <a:schemeClr val="accent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rgbClr val="C55A1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Доклад об эффективности мер по развитию малого и среднего предпринимательства в Ханты-Мансийском автономном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rgbClr val="C55A1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округе – Югре</a:t>
            </a:r>
            <a:r>
              <a:rPr lang="ru-RU" sz="1200" dirty="0" smtClean="0">
                <a:solidFill>
                  <a:srgbClr val="C55A1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40" name="Блок-схема: извлечение 39"/>
          <p:cNvSpPr/>
          <p:nvPr/>
        </p:nvSpPr>
        <p:spPr bwMode="auto">
          <a:xfrm rot="5400000">
            <a:off x="4834182" y="4035142"/>
            <a:ext cx="2008225" cy="227541"/>
          </a:xfrm>
          <a:prstGeom prst="flowChartExtract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7718" tIns="48860" rIns="97718" bIns="4886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77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5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2" cstate="print">
            <a:extLst>
              <a:ext uri="{96DAC541-7B7A-43D3-8B79-37D633B846F1}">
                <asvg:svgBlip xmlns=""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033842" y="4133850"/>
            <a:ext cx="399096" cy="361950"/>
          </a:xfrm>
          <a:prstGeom prst="rect">
            <a:avLst/>
          </a:prstGeom>
        </p:spPr>
      </p:pic>
      <p:sp>
        <p:nvSpPr>
          <p:cNvPr id="42" name="Скругленный прямоугольник 41"/>
          <p:cNvSpPr/>
          <p:nvPr/>
        </p:nvSpPr>
        <p:spPr>
          <a:xfrm>
            <a:off x="6162674" y="4267201"/>
            <a:ext cx="2847975" cy="971550"/>
          </a:xfrm>
          <a:prstGeom prst="roundRect">
            <a:avLst/>
          </a:prstGeom>
          <a:solidFill>
            <a:schemeClr val="bg1">
              <a:alpha val="18000"/>
            </a:schemeClr>
          </a:solidFill>
          <a:ln w="28575">
            <a:solidFill>
              <a:schemeClr val="accent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C55A1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Доклад об итогах</a:t>
            </a:r>
          </a:p>
          <a:p>
            <a:pPr algn="ctr"/>
            <a:r>
              <a:rPr lang="ru-RU" sz="1200" b="1" dirty="0" smtClean="0">
                <a:solidFill>
                  <a:srgbClr val="C55A1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социально-экономического развития</a:t>
            </a:r>
          </a:p>
          <a:p>
            <a:pPr algn="ctr"/>
            <a:r>
              <a:rPr lang="ru-RU" sz="1200" b="1" dirty="0" smtClean="0">
                <a:solidFill>
                  <a:srgbClr val="C55A1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Ханты-Мансийского автономного округа – Югры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5978254" y="2348984"/>
            <a:ext cx="29847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45B4"/>
                </a:solidFill>
                <a:latin typeface="Times New Roman" pitchFamily="18" charset="0"/>
                <a:cs typeface="Times New Roman" pitchFamily="18" charset="0"/>
              </a:rPr>
              <a:t>Отчёты исполнительных органов власти автономного округа</a:t>
            </a:r>
            <a:endParaRPr lang="ru-RU" sz="1400" b="1" dirty="0">
              <a:solidFill>
                <a:srgbClr val="0045B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771651" y="5684788"/>
            <a:ext cx="70294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и повышение эффективности мер, реализуемых органами исполнительной власти Югры</a:t>
            </a:r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6861545" y="266170"/>
            <a:ext cx="2282455" cy="51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838950" y="6492875"/>
            <a:ext cx="2057400" cy="365125"/>
          </a:xfrm>
        </p:spPr>
        <p:txBody>
          <a:bodyPr/>
          <a:lstStyle/>
          <a:p>
            <a:fld id="{8B4EE8EF-EC32-4DF1-B854-EBC3358036FE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3224221" y="1124744"/>
            <a:ext cx="5919779" cy="334978"/>
            <a:chOff x="3224221" y="1222216"/>
            <a:chExt cx="5919779" cy="334978"/>
          </a:xfrm>
        </p:grpSpPr>
        <p:grpSp>
          <p:nvGrpSpPr>
            <p:cNvPr id="3" name="Группа 5"/>
            <p:cNvGrpSpPr/>
            <p:nvPr/>
          </p:nvGrpSpPr>
          <p:grpSpPr>
            <a:xfrm flipH="1">
              <a:off x="3224221" y="1222216"/>
              <a:ext cx="175596" cy="334976"/>
              <a:chOff x="3544179" y="1107100"/>
              <a:chExt cx="203834" cy="318518"/>
            </a:xfrm>
          </p:grpSpPr>
          <p:sp>
            <p:nvSpPr>
              <p:cNvPr id="8" name="Скругленный прямоугольник 7"/>
              <p:cNvSpPr/>
              <p:nvPr/>
            </p:nvSpPr>
            <p:spPr>
              <a:xfrm>
                <a:off x="3656496" y="1107100"/>
                <a:ext cx="91517" cy="318518"/>
              </a:xfrm>
              <a:prstGeom prst="roundRect">
                <a:avLst>
                  <a:gd name="adj" fmla="val 0"/>
                </a:avLst>
              </a:prstGeom>
              <a:solidFill>
                <a:srgbClr val="EB6C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Скругленный прямоугольник 8"/>
              <p:cNvSpPr/>
              <p:nvPr/>
            </p:nvSpPr>
            <p:spPr>
              <a:xfrm>
                <a:off x="3544179" y="1107100"/>
                <a:ext cx="90040" cy="318518"/>
              </a:xfrm>
              <a:prstGeom prst="roundRect">
                <a:avLst>
                  <a:gd name="adj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" name="Скругленный прямоугольник 6"/>
            <p:cNvSpPr/>
            <p:nvPr/>
          </p:nvSpPr>
          <p:spPr>
            <a:xfrm>
              <a:off x="3458424" y="1222217"/>
              <a:ext cx="5685576" cy="334977"/>
            </a:xfrm>
            <a:prstGeom prst="roundRect">
              <a:avLst>
                <a:gd name="adj" fmla="val 0"/>
              </a:avLst>
            </a:prstGeom>
            <a:solidFill>
              <a:srgbClr val="5D9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400" b="1" cap="all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Мониторинг социально-экономического развития</a:t>
              </a:r>
              <a:endParaRPr lang="ru-RU" sz="14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1236134" y="1584868"/>
            <a:ext cx="7907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Стратегия социально-экономического развития  Ханты-Мансийского автономного округа – Югры до 2020 года и на период до 2030 года</a:t>
            </a:r>
          </a:p>
        </p:txBody>
      </p:sp>
      <p:graphicFrame>
        <p:nvGraphicFramePr>
          <p:cNvPr id="23" name="Схема 22"/>
          <p:cNvGraphicFramePr/>
          <p:nvPr>
            <p:extLst>
              <p:ext uri="{D42A27DB-BD31-4B8C-83A1-F6EECF244321}">
                <p14:modId xmlns:p14="http://schemas.microsoft.com/office/powerpoint/2010/main" val="1392914351"/>
              </p:ext>
            </p:extLst>
          </p:nvPr>
        </p:nvGraphicFramePr>
        <p:xfrm>
          <a:off x="4485258" y="2931542"/>
          <a:ext cx="4968304" cy="4136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8" name="AutoShape 76"/>
          <p:cNvSpPr>
            <a:spLocks noChangeArrowheads="1"/>
          </p:cNvSpPr>
          <p:nvPr/>
        </p:nvSpPr>
        <p:spPr bwMode="auto">
          <a:xfrm>
            <a:off x="1221343" y="2903227"/>
            <a:ext cx="3360182" cy="794684"/>
          </a:xfrm>
          <a:prstGeom prst="roundRect">
            <a:avLst>
              <a:gd name="adj" fmla="val 8704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38" tIns="40069" rIns="80138" bIns="40069" anchor="ctr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kern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Стратегический анализ социально-экономического развития  автономного округа, включая анализ  факторов развития, </a:t>
            </a:r>
            <a:r>
              <a:rPr lang="ru-RU" sz="1100" kern="0" dirty="0" smtClean="0">
                <a:solidFill>
                  <a:srgbClr val="0045B4"/>
                </a:solidFill>
                <a:latin typeface="Times New Roman" pitchFamily="18" charset="0"/>
                <a:cs typeface="Times New Roman" pitchFamily="18" charset="0"/>
              </a:rPr>
              <a:t>конкурентных</a:t>
            </a:r>
            <a:r>
              <a:rPr lang="ru-RU" sz="1100" kern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позиций, уровня и потенциала развития</a:t>
            </a:r>
            <a:endParaRPr kumimoji="0" lang="ru-RU" sz="1100" kern="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227179" y="3720584"/>
            <a:ext cx="3382922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kern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Подготовка предложений по:</a:t>
            </a:r>
          </a:p>
          <a:p>
            <a:pPr indent="180975" algn="just">
              <a:buFont typeface="Arial" pitchFamily="34" charset="0"/>
              <a:buChar char="•"/>
            </a:pPr>
            <a:r>
              <a:rPr lang="ru-RU" sz="1100" kern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определению приоритетов и целей  долгосрочного развития  Югры</a:t>
            </a:r>
          </a:p>
          <a:p>
            <a:pPr indent="180975" algn="just">
              <a:buFont typeface="Arial" pitchFamily="34" charset="0"/>
              <a:buChar char="•"/>
            </a:pPr>
            <a:r>
              <a:rPr lang="ru-RU" sz="1100" kern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формированию приоритетных направлений и задач социально-экономической политики автономного округа</a:t>
            </a:r>
          </a:p>
          <a:p>
            <a:pPr indent="180975" algn="just">
              <a:buFont typeface="Arial" pitchFamily="34" charset="0"/>
              <a:buChar char="•"/>
            </a:pPr>
            <a:r>
              <a:rPr lang="ru-RU" sz="1100" kern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формированию системы стратегического управления, инструментами и механизмами реализации стратегии и государственных программ</a:t>
            </a:r>
          </a:p>
        </p:txBody>
      </p:sp>
      <p:sp>
        <p:nvSpPr>
          <p:cNvPr id="47" name="AutoShape 76"/>
          <p:cNvSpPr>
            <a:spLocks noChangeArrowheads="1"/>
          </p:cNvSpPr>
          <p:nvPr/>
        </p:nvSpPr>
        <p:spPr bwMode="auto">
          <a:xfrm>
            <a:off x="1257300" y="5373211"/>
            <a:ext cx="3381375" cy="617222"/>
          </a:xfrm>
          <a:prstGeom prst="roundRect">
            <a:avLst>
              <a:gd name="adj" fmla="val 8704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38" tIns="40069" rIns="80138" bIns="40069" anchor="ctr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kern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Участие в публичных обсуждениях Стратегии – 2030 с привлечением экспертов и представителей общественности</a:t>
            </a:r>
            <a:endParaRPr lang="ru-RU" sz="1100" kern="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838325" y="6216075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rgbClr val="C55A1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ВМЕСТЕ СОЗДАВАЛИ – ВМЕСТЕ БУДЕМ РЕАЛИЗОВЫВАТЬ</a:t>
            </a:r>
            <a:endParaRPr lang="ru-RU" sz="1600" dirty="0">
              <a:solidFill>
                <a:srgbClr val="C55A1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4924425" y="2257426"/>
            <a:ext cx="3933825" cy="1314450"/>
          </a:xfrm>
          <a:prstGeom prst="roundRect">
            <a:avLst/>
          </a:prstGeom>
          <a:solidFill>
            <a:schemeClr val="accent1">
              <a:alpha val="18000"/>
            </a:schemeClr>
          </a:solidFill>
          <a:ln>
            <a:solidFill>
              <a:schemeClr val="accent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 b="1" u="sng" dirty="0" smtClean="0">
                <a:solidFill>
                  <a:srgbClr val="0045B4"/>
                </a:solidFill>
                <a:latin typeface="Times New Roman" pitchFamily="18" charset="0"/>
                <a:cs typeface="Times New Roman" pitchFamily="18" charset="0"/>
              </a:rPr>
              <a:t>Цель Стратегии – 2030 </a:t>
            </a:r>
          </a:p>
          <a:p>
            <a:pPr algn="ctr">
              <a:defRPr/>
            </a:pPr>
            <a:endParaRPr lang="ru-RU" sz="600" b="1" dirty="0" smtClean="0">
              <a:solidFill>
                <a:srgbClr val="0045B4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400" b="1" dirty="0" smtClean="0">
                <a:solidFill>
                  <a:srgbClr val="0045B4"/>
                </a:solidFill>
                <a:latin typeface="Times New Roman" pitchFamily="18" charset="0"/>
                <a:cs typeface="Times New Roman" pitchFamily="18" charset="0"/>
              </a:rPr>
              <a:t>Повышение качества жизни населения в результате формирования новой модели экономики, основанной на инновациях и глобально конкурентоспособной</a:t>
            </a:r>
            <a:endParaRPr lang="ru-RU" sz="1600" dirty="0" smtClean="0">
              <a:solidFill>
                <a:srgbClr val="C55A1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162050" y="2368104"/>
            <a:ext cx="34575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приняло активное участие в разработке Стратегии – 2030</a:t>
            </a:r>
          </a:p>
        </p:txBody>
      </p:sp>
      <p:sp>
        <p:nvSpPr>
          <p:cNvPr id="52" name="Нашивка 51"/>
          <p:cNvSpPr/>
          <p:nvPr/>
        </p:nvSpPr>
        <p:spPr>
          <a:xfrm>
            <a:off x="1079848" y="3023719"/>
            <a:ext cx="144016" cy="216024"/>
          </a:xfrm>
          <a:prstGeom prst="chevro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3" name="Нашивка 52"/>
          <p:cNvSpPr/>
          <p:nvPr/>
        </p:nvSpPr>
        <p:spPr>
          <a:xfrm>
            <a:off x="1079848" y="3814294"/>
            <a:ext cx="144016" cy="216024"/>
          </a:xfrm>
          <a:prstGeom prst="chevro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4" name="Нашивка 53"/>
          <p:cNvSpPr/>
          <p:nvPr/>
        </p:nvSpPr>
        <p:spPr>
          <a:xfrm>
            <a:off x="1165573" y="5462119"/>
            <a:ext cx="144016" cy="216024"/>
          </a:xfrm>
          <a:prstGeom prst="chevro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61545" y="266170"/>
            <a:ext cx="2282455" cy="51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24625" y="6492875"/>
            <a:ext cx="2057400" cy="365125"/>
          </a:xfrm>
        </p:spPr>
        <p:txBody>
          <a:bodyPr/>
          <a:lstStyle/>
          <a:p>
            <a:fld id="{8B4EE8EF-EC32-4DF1-B854-EBC3358036FE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34200" y="6337301"/>
            <a:ext cx="2057400" cy="365125"/>
          </a:xfrm>
        </p:spPr>
        <p:txBody>
          <a:bodyPr/>
          <a:lstStyle/>
          <a:p>
            <a:fld id="{8B4EE8EF-EC32-4DF1-B854-EBC3358036F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993711" y="4901465"/>
            <a:ext cx="6586065" cy="29399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Инвестиционная деятельность, привлечение инвестиций</a:t>
            </a:r>
          </a:p>
        </p:txBody>
      </p:sp>
      <p:sp>
        <p:nvSpPr>
          <p:cNvPr id="70" name="Овал 69"/>
          <p:cNvSpPr/>
          <p:nvPr/>
        </p:nvSpPr>
        <p:spPr>
          <a:xfrm>
            <a:off x="1787383" y="4873724"/>
            <a:ext cx="365951" cy="338792"/>
          </a:xfrm>
          <a:prstGeom prst="ellips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ru-RU" sz="24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1993712" y="5244440"/>
            <a:ext cx="6586064" cy="2917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малого и среднего предпринимательства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2040947" y="5586564"/>
            <a:ext cx="6538827" cy="32302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предпринимательского климата в сфере строительства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1999513" y="5940279"/>
            <a:ext cx="6580263" cy="3128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75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105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организационных механизмов, качество информационной поддержки инвесторов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1993712" y="6280975"/>
            <a:ext cx="6586064" cy="305598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конкуренции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1860884" y="4557699"/>
            <a:ext cx="6718894" cy="3013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ПОКАЗАТЕЛЕЙ РЕЙТИНГА</a:t>
            </a:r>
          </a:p>
        </p:txBody>
      </p:sp>
      <p:sp>
        <p:nvSpPr>
          <p:cNvPr id="93" name="Овал 92"/>
          <p:cNvSpPr/>
          <p:nvPr/>
        </p:nvSpPr>
        <p:spPr>
          <a:xfrm>
            <a:off x="2447284" y="3963116"/>
            <a:ext cx="647448" cy="383619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b="1" dirty="0">
              <a:solidFill>
                <a:prstClr val="white"/>
              </a:solidFill>
            </a:endParaRPr>
          </a:p>
        </p:txBody>
      </p:sp>
      <p:sp>
        <p:nvSpPr>
          <p:cNvPr id="94" name="Овал 93"/>
          <p:cNvSpPr/>
          <p:nvPr/>
        </p:nvSpPr>
        <p:spPr>
          <a:xfrm>
            <a:off x="4509267" y="3966454"/>
            <a:ext cx="647448" cy="383619"/>
          </a:xfrm>
          <a:prstGeom prst="ellipse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b="1" dirty="0">
              <a:solidFill>
                <a:prstClr val="white"/>
              </a:solidFill>
            </a:endParaRPr>
          </a:p>
        </p:txBody>
      </p:sp>
      <p:grpSp>
        <p:nvGrpSpPr>
          <p:cNvPr id="50" name="Группа 49"/>
          <p:cNvGrpSpPr/>
          <p:nvPr/>
        </p:nvGrpSpPr>
        <p:grpSpPr>
          <a:xfrm>
            <a:off x="1740263" y="2636912"/>
            <a:ext cx="6843457" cy="4010688"/>
            <a:chOff x="1740263" y="2636912"/>
            <a:chExt cx="6843457" cy="4010688"/>
          </a:xfrm>
        </p:grpSpPr>
        <p:sp>
          <p:nvSpPr>
            <p:cNvPr id="105" name="Овал 104"/>
            <p:cNvSpPr/>
            <p:nvPr/>
          </p:nvSpPr>
          <p:spPr>
            <a:xfrm>
              <a:off x="1788047" y="5230308"/>
              <a:ext cx="365952" cy="33879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787384" y="5180725"/>
              <a:ext cx="436244" cy="420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II</a:t>
              </a:r>
              <a:endPara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Овал 102"/>
            <p:cNvSpPr/>
            <p:nvPr/>
          </p:nvSpPr>
          <p:spPr>
            <a:xfrm>
              <a:off x="1822529" y="5591262"/>
              <a:ext cx="365951" cy="33432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756662" y="5542976"/>
              <a:ext cx="623280" cy="415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III</a:t>
              </a:r>
              <a:endPara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1810734" y="5966226"/>
              <a:ext cx="365951" cy="338792"/>
            </a:xfrm>
            <a:prstGeom prst="ellipse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780694" y="5901289"/>
              <a:ext cx="698444" cy="420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IV</a:t>
              </a:r>
              <a:endPara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Овал 98"/>
            <p:cNvSpPr/>
            <p:nvPr/>
          </p:nvSpPr>
          <p:spPr>
            <a:xfrm>
              <a:off x="1826066" y="6293695"/>
              <a:ext cx="365951" cy="33879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787858" y="6226944"/>
              <a:ext cx="436242" cy="420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endPara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2931511" y="3118627"/>
              <a:ext cx="5652209" cy="280500"/>
            </a:xfrm>
            <a:prstGeom prst="rect">
              <a:avLst/>
            </a:prstGeom>
            <a:solidFill>
              <a:srgbClr val="EB6C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показателей оценки</a:t>
              </a: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1740263" y="2636912"/>
              <a:ext cx="6839513" cy="3454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Оценка состояния инвестиционного климата и уровня развития конкурентной среды</a:t>
              </a:r>
            </a:p>
            <a:p>
              <a:pPr algn="ctr"/>
              <a:r>
                <a:rPr lang="ru-RU" sz="1200" b="1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муниципальных образований автономного </a:t>
              </a:r>
              <a:r>
                <a:rPr lang="ru-RU" sz="1200" b="1" dirty="0" smtClea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округа за 2016 год</a:t>
              </a:r>
              <a:endParaRPr lang="ru-RU" sz="1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Пятиугольник 83"/>
            <p:cNvSpPr/>
            <p:nvPr/>
          </p:nvSpPr>
          <p:spPr>
            <a:xfrm rot="5400000">
              <a:off x="3624174" y="3162510"/>
              <a:ext cx="119547" cy="674974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dirty="0">
                <a:solidFill>
                  <a:prstClr val="white"/>
                </a:solidFill>
              </a:endParaRPr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2935456" y="3589486"/>
              <a:ext cx="1497529" cy="31081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700" b="1" dirty="0" smtClean="0">
                  <a:solidFill>
                    <a:prstClr val="white"/>
                  </a:solidFill>
                </a:rPr>
                <a:t>5</a:t>
              </a:r>
              <a:endParaRPr lang="ru-RU" sz="2700" b="1" dirty="0">
                <a:solidFill>
                  <a:prstClr val="white"/>
                </a:solidFill>
              </a:endParaRPr>
            </a:p>
          </p:txBody>
        </p:sp>
        <p:sp>
          <p:nvSpPr>
            <p:cNvPr id="86" name="Пятиугольник 85"/>
            <p:cNvSpPr/>
            <p:nvPr/>
          </p:nvSpPr>
          <p:spPr>
            <a:xfrm rot="5400000">
              <a:off x="5699728" y="3161460"/>
              <a:ext cx="119547" cy="674974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dirty="0">
                <a:solidFill>
                  <a:prstClr val="white"/>
                </a:solidFill>
              </a:endParaRPr>
            </a:p>
          </p:txBody>
        </p:sp>
        <p:sp>
          <p:nvSpPr>
            <p:cNvPr id="88" name="Прямоугольник 87"/>
            <p:cNvSpPr/>
            <p:nvPr/>
          </p:nvSpPr>
          <p:spPr>
            <a:xfrm>
              <a:off x="5004048" y="3602780"/>
              <a:ext cx="1512168" cy="310816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700" b="1" dirty="0" smtClean="0">
                  <a:solidFill>
                    <a:prstClr val="white"/>
                  </a:solidFill>
                </a:rPr>
                <a:t>15</a:t>
              </a:r>
              <a:endParaRPr lang="ru-RU" sz="2700" b="1" dirty="0">
                <a:solidFill>
                  <a:prstClr val="white"/>
                </a:solidFill>
              </a:endParaRPr>
            </a:p>
          </p:txBody>
        </p:sp>
        <p:sp>
          <p:nvSpPr>
            <p:cNvPr id="90" name="Прямоугольник 89"/>
            <p:cNvSpPr/>
            <p:nvPr/>
          </p:nvSpPr>
          <p:spPr>
            <a:xfrm>
              <a:off x="2935456" y="3893637"/>
              <a:ext cx="1497529" cy="310817"/>
            </a:xfrm>
            <a:prstGeom prst="rect">
              <a:avLst/>
            </a:prstGeom>
            <a:solidFill>
              <a:srgbClr val="EB6C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5008852" y="3902316"/>
              <a:ext cx="1497529" cy="310817"/>
            </a:xfrm>
            <a:prstGeom prst="rect">
              <a:avLst/>
            </a:prstGeom>
            <a:solidFill>
              <a:srgbClr val="EB6C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dirty="0">
                <a:solidFill>
                  <a:prstClr val="white"/>
                </a:solidFill>
              </a:endParaRPr>
            </a:p>
          </p:txBody>
        </p:sp>
        <p:sp>
          <p:nvSpPr>
            <p:cNvPr id="96" name="Прямоугольник 95"/>
            <p:cNvSpPr/>
            <p:nvPr/>
          </p:nvSpPr>
          <p:spPr>
            <a:xfrm>
              <a:off x="5208154" y="3904117"/>
              <a:ext cx="1380070" cy="3573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900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Фактические данные</a:t>
              </a:r>
            </a:p>
            <a:p>
              <a:r>
                <a:rPr lang="ru-RU" sz="900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(Росстат, ИОГВ)</a:t>
              </a:r>
              <a:endParaRPr lang="ru-RU" sz="900" b="1" dirty="0">
                <a:solidFill>
                  <a:prstClr val="black"/>
                </a:solidFill>
              </a:endParaRPr>
            </a:p>
          </p:txBody>
        </p:sp>
        <p:sp>
          <p:nvSpPr>
            <p:cNvPr id="97" name="Прямоугольник 96"/>
            <p:cNvSpPr/>
            <p:nvPr/>
          </p:nvSpPr>
          <p:spPr>
            <a:xfrm>
              <a:off x="3362611" y="3920388"/>
              <a:ext cx="574317" cy="2313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050" b="1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Опрос</a:t>
              </a:r>
              <a:endParaRPr lang="ru-RU" sz="1050" dirty="0">
                <a:solidFill>
                  <a:prstClr val="black"/>
                </a:solidFill>
              </a:endParaRPr>
            </a:p>
          </p:txBody>
        </p:sp>
        <p:sp>
          <p:nvSpPr>
            <p:cNvPr id="107" name="Овал 106"/>
            <p:cNvSpPr/>
            <p:nvPr/>
          </p:nvSpPr>
          <p:spPr>
            <a:xfrm rot="18575892">
              <a:off x="2258624" y="2936138"/>
              <a:ext cx="536398" cy="610919"/>
            </a:xfrm>
            <a:prstGeom prst="ellipse">
              <a:avLst/>
            </a:prstGeom>
            <a:noFill/>
            <a:ln w="101600" cap="rnd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42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rect">
                  <a:fillToRect l="100000" t="100000"/>
                </a:path>
                <a:tileRect r="-100000" b="-100000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dirty="0">
                <a:solidFill>
                  <a:prstClr val="white"/>
                </a:solidFill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2302240" y="2982524"/>
              <a:ext cx="5579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C55A11"/>
                  </a:solidFill>
                </a:rPr>
                <a:t>20</a:t>
              </a:r>
              <a:endParaRPr lang="ru-RU" sz="2400" b="1" dirty="0">
                <a:solidFill>
                  <a:srgbClr val="C55A11"/>
                </a:solidFill>
              </a:endParaRPr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2481434" y="3957815"/>
            <a:ext cx="869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prstClr val="white"/>
                </a:solidFill>
              </a:rPr>
              <a:t>25 </a:t>
            </a:r>
            <a:r>
              <a:rPr lang="ru-RU" b="1" dirty="0">
                <a:solidFill>
                  <a:prstClr val="white"/>
                </a:solidFill>
              </a:rPr>
              <a:t>%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4558634" y="3919081"/>
            <a:ext cx="916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prstClr val="white"/>
                </a:solidFill>
              </a:rPr>
              <a:t>75 </a:t>
            </a:r>
            <a:r>
              <a:rPr lang="ru-RU" b="1" dirty="0">
                <a:solidFill>
                  <a:prstClr val="white"/>
                </a:solidFill>
              </a:rPr>
              <a:t>%</a:t>
            </a:r>
          </a:p>
        </p:txBody>
      </p:sp>
      <p:grpSp>
        <p:nvGrpSpPr>
          <p:cNvPr id="8" name="Группа 111"/>
          <p:cNvGrpSpPr/>
          <p:nvPr/>
        </p:nvGrpSpPr>
        <p:grpSpPr>
          <a:xfrm>
            <a:off x="3068247" y="1052736"/>
            <a:ext cx="5919779" cy="409161"/>
            <a:chOff x="3224221" y="1148033"/>
            <a:chExt cx="5919779" cy="409161"/>
          </a:xfrm>
        </p:grpSpPr>
        <p:grpSp>
          <p:nvGrpSpPr>
            <p:cNvPr id="9" name="Группа 112"/>
            <p:cNvGrpSpPr/>
            <p:nvPr/>
          </p:nvGrpSpPr>
          <p:grpSpPr>
            <a:xfrm flipH="1">
              <a:off x="3224221" y="1222216"/>
              <a:ext cx="175596" cy="334976"/>
              <a:chOff x="3544179" y="1107100"/>
              <a:chExt cx="203834" cy="318518"/>
            </a:xfrm>
          </p:grpSpPr>
          <p:sp>
            <p:nvSpPr>
              <p:cNvPr id="115" name="Скругленный прямоугольник 114"/>
              <p:cNvSpPr/>
              <p:nvPr/>
            </p:nvSpPr>
            <p:spPr>
              <a:xfrm>
                <a:off x="3656496" y="1107100"/>
                <a:ext cx="91517" cy="318518"/>
              </a:xfrm>
              <a:prstGeom prst="roundRect">
                <a:avLst>
                  <a:gd name="adj" fmla="val 0"/>
                </a:avLst>
              </a:prstGeom>
              <a:solidFill>
                <a:srgbClr val="EB6C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" name="Скругленный прямоугольник 115"/>
              <p:cNvSpPr/>
              <p:nvPr/>
            </p:nvSpPr>
            <p:spPr>
              <a:xfrm>
                <a:off x="3544179" y="1107100"/>
                <a:ext cx="90040" cy="318518"/>
              </a:xfrm>
              <a:prstGeom prst="roundRect">
                <a:avLst>
                  <a:gd name="adj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4" name="Скругленный прямоугольник 113"/>
            <p:cNvSpPr/>
            <p:nvPr/>
          </p:nvSpPr>
          <p:spPr>
            <a:xfrm>
              <a:off x="3458424" y="1148033"/>
              <a:ext cx="5685576" cy="409161"/>
            </a:xfrm>
            <a:prstGeom prst="roundRect">
              <a:avLst>
                <a:gd name="adj" fmla="val 0"/>
              </a:avLst>
            </a:prstGeom>
            <a:solidFill>
              <a:srgbClr val="5D9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400" b="1" cap="all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Рейтинг муниципальных образований </a:t>
              </a:r>
              <a:endParaRPr lang="ru-RU" sz="1400" b="1" cap="all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sz="1400" b="1" cap="all" dirty="0" smtClea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Ханты-Мансийского </a:t>
              </a:r>
              <a:r>
                <a:rPr lang="ru-RU" sz="1400" b="1" cap="all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автономного округа – </a:t>
              </a:r>
              <a:r>
                <a:rPr lang="ru-RU" sz="1400" b="1" cap="all" dirty="0" smtClea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Югры</a:t>
              </a:r>
              <a:endParaRPr lang="ru-RU" sz="1400" b="1" cap="all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Группа 116"/>
          <p:cNvGrpSpPr/>
          <p:nvPr/>
        </p:nvGrpSpPr>
        <p:grpSpPr>
          <a:xfrm>
            <a:off x="1475656" y="1628800"/>
            <a:ext cx="7398081" cy="864096"/>
            <a:chOff x="1508340" y="1285245"/>
            <a:chExt cx="7398081" cy="864096"/>
          </a:xfrm>
        </p:grpSpPr>
        <p:sp>
          <p:nvSpPr>
            <p:cNvPr id="118" name="Скругленный прямоугольник 117"/>
            <p:cNvSpPr/>
            <p:nvPr/>
          </p:nvSpPr>
          <p:spPr>
            <a:xfrm>
              <a:off x="1772947" y="1314658"/>
              <a:ext cx="7133474" cy="83468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1100" b="1" dirty="0" smtClean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БУ «Региональный аналитический центр» определен оператором Рейтинга муниципальных образований Ханты-Мансийского автономного округа – Югры по обеспечению условий благоприятного инвестиционного климата и содействию развитию конкуренции. Оценка деятельности органов местного самоуправления муниципальных образований автономного округа в 2017 году проведена в соответствии с методологией, утвержденной на заседании Рейтингового комитета 15 марта 2017 г. Протоколом №2.</a:t>
              </a:r>
            </a:p>
          </p:txBody>
        </p:sp>
        <p:sp>
          <p:nvSpPr>
            <p:cNvPr id="119" name="Нашивка 118"/>
            <p:cNvSpPr/>
            <p:nvPr/>
          </p:nvSpPr>
          <p:spPr>
            <a:xfrm>
              <a:off x="1652356" y="1285245"/>
              <a:ext cx="144853" cy="244443"/>
            </a:xfrm>
            <a:prstGeom prst="chevron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 b="1" cap="all" dirty="0">
                <a:solidFill>
                  <a:prstClr val="black"/>
                </a:solidFill>
              </a:endParaRPr>
            </a:p>
          </p:txBody>
        </p:sp>
        <p:sp>
          <p:nvSpPr>
            <p:cNvPr id="120" name="Нашивка 119"/>
            <p:cNvSpPr/>
            <p:nvPr/>
          </p:nvSpPr>
          <p:spPr>
            <a:xfrm>
              <a:off x="1508340" y="1285245"/>
              <a:ext cx="144853" cy="244443"/>
            </a:xfrm>
            <a:prstGeom prst="chevron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 b="1" cap="all" dirty="0">
                <a:solidFill>
                  <a:prstClr val="black"/>
                </a:solidFill>
              </a:endParaRPr>
            </a:p>
          </p:txBody>
        </p:sp>
      </p:grp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1545" y="266170"/>
            <a:ext cx="2282455" cy="51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9920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55652" y="6359525"/>
            <a:ext cx="2057400" cy="365125"/>
          </a:xfrm>
        </p:spPr>
        <p:txBody>
          <a:bodyPr/>
          <a:lstStyle/>
          <a:p>
            <a:fld id="{8B4EE8EF-EC32-4DF1-B854-EBC3358036F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Группа 9"/>
          <p:cNvGrpSpPr/>
          <p:nvPr/>
        </p:nvGrpSpPr>
        <p:grpSpPr>
          <a:xfrm flipH="1">
            <a:off x="3224222" y="1164887"/>
            <a:ext cx="191768" cy="334976"/>
            <a:chOff x="3525410" y="931082"/>
            <a:chExt cx="222607" cy="318518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3656500" y="931082"/>
              <a:ext cx="91517" cy="318518"/>
            </a:xfrm>
            <a:prstGeom prst="roundRect">
              <a:avLst>
                <a:gd name="adj" fmla="val 0"/>
              </a:avLst>
            </a:prstGeom>
            <a:solidFill>
              <a:srgbClr val="EB6C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 b="1" cap="all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525410" y="931082"/>
              <a:ext cx="90040" cy="318518"/>
            </a:xfrm>
            <a:prstGeom prst="roundRect">
              <a:avLst>
                <a:gd name="adj" fmla="val 0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 b="1" cap="all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Скругленный прямоугольник 9"/>
          <p:cNvSpPr/>
          <p:nvPr/>
        </p:nvSpPr>
        <p:spPr>
          <a:xfrm>
            <a:off x="3458424" y="1124744"/>
            <a:ext cx="5685576" cy="409161"/>
          </a:xfrm>
          <a:prstGeom prst="roundRect">
            <a:avLst>
              <a:gd name="adj" fmla="val 0"/>
            </a:avLst>
          </a:prstGeom>
          <a:solidFill>
            <a:srgbClr val="5D9C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cap="all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Рейтинг муниципальных образований </a:t>
            </a:r>
            <a:endParaRPr lang="ru-RU" sz="1400" b="1" cap="all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cap="all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Ханты-Мансийского </a:t>
            </a:r>
            <a:r>
              <a:rPr lang="ru-RU" sz="1400" b="1" cap="all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автономного округа – </a:t>
            </a:r>
            <a:r>
              <a:rPr lang="ru-RU" sz="1400" b="1" cap="all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Югры</a:t>
            </a:r>
            <a:endParaRPr lang="ru-RU" sz="1400" b="1" cap="all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1545" y="266170"/>
            <a:ext cx="2282455" cy="51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931774" y="1725323"/>
            <a:ext cx="72122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100" b="1" dirty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результатов Рейтинга 2016 года с результатами Рейтинга 2015 года свидетельствует о повышении эффективности мер, принимаемых органами местного самоуправления муниципальных образований автономного округа по улучшению состояния инвестиционного климата и уровня развития конкурентной среды.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285102" y="280151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7223222"/>
              </p:ext>
            </p:extLst>
          </p:nvPr>
        </p:nvGraphicFramePr>
        <p:xfrm>
          <a:off x="1565189" y="2493421"/>
          <a:ext cx="6623222" cy="4231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Диаграмма" r:id="rId4" imgW="6648416" imgH="5134014" progId="Excel.Sheet.8">
                  <p:embed/>
                </p:oleObj>
              </mc:Choice>
              <mc:Fallback>
                <p:oleObj name="Диаграмма" r:id="rId4" imgW="6648416" imgH="5134014" progId="Excel.Sheet.8">
                  <p:embed/>
                  <p:pic>
                    <p:nvPicPr>
                      <p:cNvPr id="0" name="Picture 8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5904" t="-1364" r="-2980" b="-1364"/>
                      <a:stretch>
                        <a:fillRect/>
                      </a:stretch>
                    </p:blipFill>
                    <p:spPr bwMode="auto">
                      <a:xfrm>
                        <a:off x="1565189" y="2493421"/>
                        <a:ext cx="6623222" cy="42312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285102" y="794501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6" name="Группа 31"/>
          <p:cNvGrpSpPr/>
          <p:nvPr/>
        </p:nvGrpSpPr>
        <p:grpSpPr>
          <a:xfrm>
            <a:off x="1684938" y="1802659"/>
            <a:ext cx="242525" cy="164914"/>
            <a:chOff x="1299022" y="3471699"/>
            <a:chExt cx="242525" cy="164914"/>
          </a:xfrm>
        </p:grpSpPr>
        <p:sp>
          <p:nvSpPr>
            <p:cNvPr id="17" name="Нашивка 16"/>
            <p:cNvSpPr/>
            <p:nvPr/>
          </p:nvSpPr>
          <p:spPr>
            <a:xfrm>
              <a:off x="1402896" y="3471699"/>
              <a:ext cx="138651" cy="164914"/>
            </a:xfrm>
            <a:prstGeom prst="chevron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00" b="1" cap="all" dirty="0">
                <a:solidFill>
                  <a:prstClr val="black"/>
                </a:solidFill>
              </a:endParaRPr>
            </a:p>
          </p:txBody>
        </p:sp>
        <p:sp>
          <p:nvSpPr>
            <p:cNvPr id="18" name="Нашивка 17"/>
            <p:cNvSpPr/>
            <p:nvPr/>
          </p:nvSpPr>
          <p:spPr>
            <a:xfrm>
              <a:off x="1299022" y="3471699"/>
              <a:ext cx="138651" cy="164914"/>
            </a:xfrm>
            <a:prstGeom prst="chevron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00" b="1" cap="all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180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Группа 4"/>
          <p:cNvGrpSpPr/>
          <p:nvPr/>
        </p:nvGrpSpPr>
        <p:grpSpPr>
          <a:xfrm>
            <a:off x="3224221" y="1124744"/>
            <a:ext cx="5919779" cy="334978"/>
            <a:chOff x="3224221" y="1222216"/>
            <a:chExt cx="5919779" cy="334978"/>
          </a:xfrm>
        </p:grpSpPr>
        <p:grpSp>
          <p:nvGrpSpPr>
            <p:cNvPr id="3" name="Группа 5"/>
            <p:cNvGrpSpPr/>
            <p:nvPr/>
          </p:nvGrpSpPr>
          <p:grpSpPr>
            <a:xfrm flipH="1">
              <a:off x="3224221" y="1222216"/>
              <a:ext cx="175596" cy="334976"/>
              <a:chOff x="3544179" y="1107100"/>
              <a:chExt cx="203834" cy="318518"/>
            </a:xfrm>
          </p:grpSpPr>
          <p:sp>
            <p:nvSpPr>
              <p:cNvPr id="8" name="Скругленный прямоугольник 7"/>
              <p:cNvSpPr/>
              <p:nvPr/>
            </p:nvSpPr>
            <p:spPr>
              <a:xfrm>
                <a:off x="3656496" y="1107100"/>
                <a:ext cx="91517" cy="318518"/>
              </a:xfrm>
              <a:prstGeom prst="roundRect">
                <a:avLst>
                  <a:gd name="adj" fmla="val 0"/>
                </a:avLst>
              </a:prstGeom>
              <a:solidFill>
                <a:srgbClr val="EB6C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Скругленный прямоугольник 8"/>
              <p:cNvSpPr/>
              <p:nvPr/>
            </p:nvSpPr>
            <p:spPr>
              <a:xfrm>
                <a:off x="3544179" y="1107100"/>
                <a:ext cx="90040" cy="318518"/>
              </a:xfrm>
              <a:prstGeom prst="roundRect">
                <a:avLst>
                  <a:gd name="adj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" name="Скругленный прямоугольник 6"/>
            <p:cNvSpPr/>
            <p:nvPr/>
          </p:nvSpPr>
          <p:spPr>
            <a:xfrm>
              <a:off x="3458424" y="1222217"/>
              <a:ext cx="5685576" cy="334977"/>
            </a:xfrm>
            <a:prstGeom prst="roundRect">
              <a:avLst>
                <a:gd name="adj" fmla="val 0"/>
              </a:avLst>
            </a:prstGeom>
            <a:solidFill>
              <a:srgbClr val="5D9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600" b="1" cap="all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Информационные ресурсы и базы данных</a:t>
              </a:r>
            </a:p>
          </p:txBody>
        </p:sp>
      </p:grpSp>
      <p:sp>
        <p:nvSpPr>
          <p:cNvPr id="10" name="Скругленный прямоугольник 9"/>
          <p:cNvSpPr/>
          <p:nvPr/>
        </p:nvSpPr>
        <p:spPr>
          <a:xfrm>
            <a:off x="1475656" y="1916832"/>
            <a:ext cx="7133474" cy="2880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</a:t>
            </a:r>
            <a:r>
              <a:rPr lang="ru-RU" sz="1600" b="1" dirty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 </a:t>
            </a:r>
            <a:r>
              <a:rPr lang="ru-RU" sz="1600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осуществлялось информационное сопровождение </a:t>
            </a:r>
            <a:r>
              <a:rPr lang="ru-RU" sz="1600" b="1" dirty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информационных аналитических систем и баз данных</a:t>
            </a:r>
          </a:p>
          <a:p>
            <a:pPr algn="just">
              <a:lnSpc>
                <a:spcPct val="114000"/>
              </a:lnSpc>
            </a:pPr>
            <a:endParaRPr lang="ru-RU" sz="1200" dirty="0">
              <a:solidFill>
                <a:prstClr val="black"/>
              </a:solidFill>
            </a:endParaRPr>
          </a:p>
          <a:p>
            <a:pPr algn="just">
              <a:lnSpc>
                <a:spcPct val="114000"/>
              </a:lnSpc>
            </a:pPr>
            <a:endParaRPr lang="ru-RU" sz="1200" b="1" cap="all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551536" y="1988586"/>
            <a:ext cx="4311839" cy="181242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350" b="1" dirty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АИС «МОНИТОРИНГ ЮГРА» - информационная система мониторинга и анализа социально-экономического развития Ханты-Мансийского автономного округа – Югры, содержащая более 4,5 тысяч финансово-экономических показателей</a:t>
            </a:r>
          </a:p>
          <a:p>
            <a:pPr algn="just">
              <a:lnSpc>
                <a:spcPct val="114000"/>
              </a:lnSpc>
            </a:pPr>
            <a:endParaRPr lang="ru-RU" sz="1200" b="1" dirty="0">
              <a:solidFill>
                <a:srgbClr val="0045B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31"/>
          <p:cNvGrpSpPr/>
          <p:nvPr/>
        </p:nvGrpSpPr>
        <p:grpSpPr>
          <a:xfrm>
            <a:off x="1302083" y="2291714"/>
            <a:ext cx="242525" cy="164914"/>
            <a:chOff x="1299022" y="3471699"/>
            <a:chExt cx="242525" cy="164914"/>
          </a:xfrm>
        </p:grpSpPr>
        <p:sp>
          <p:nvSpPr>
            <p:cNvPr id="33" name="Нашивка 32"/>
            <p:cNvSpPr/>
            <p:nvPr/>
          </p:nvSpPr>
          <p:spPr>
            <a:xfrm>
              <a:off x="1402896" y="3471699"/>
              <a:ext cx="138651" cy="164914"/>
            </a:xfrm>
            <a:prstGeom prst="chevron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00" b="1" cap="all" dirty="0">
                <a:solidFill>
                  <a:prstClr val="black"/>
                </a:solidFill>
              </a:endParaRPr>
            </a:p>
          </p:txBody>
        </p:sp>
        <p:sp>
          <p:nvSpPr>
            <p:cNvPr id="34" name="Нашивка 33"/>
            <p:cNvSpPr/>
            <p:nvPr/>
          </p:nvSpPr>
          <p:spPr>
            <a:xfrm>
              <a:off x="1299022" y="3471699"/>
              <a:ext cx="138651" cy="164914"/>
            </a:xfrm>
            <a:prstGeom prst="chevron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00" b="1" cap="all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Группа 34"/>
          <p:cNvGrpSpPr/>
          <p:nvPr/>
        </p:nvGrpSpPr>
        <p:grpSpPr>
          <a:xfrm>
            <a:off x="4572000" y="4869160"/>
            <a:ext cx="242525" cy="164914"/>
            <a:chOff x="1299022" y="3471699"/>
            <a:chExt cx="242525" cy="164914"/>
          </a:xfrm>
        </p:grpSpPr>
        <p:sp>
          <p:nvSpPr>
            <p:cNvPr id="36" name="Нашивка 35"/>
            <p:cNvSpPr/>
            <p:nvPr/>
          </p:nvSpPr>
          <p:spPr>
            <a:xfrm>
              <a:off x="1402896" y="3471699"/>
              <a:ext cx="138651" cy="164914"/>
            </a:xfrm>
            <a:prstGeom prst="chevron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00" b="1" cap="all" dirty="0">
                <a:solidFill>
                  <a:prstClr val="black"/>
                </a:solidFill>
              </a:endParaRPr>
            </a:p>
          </p:txBody>
        </p:sp>
        <p:sp>
          <p:nvSpPr>
            <p:cNvPr id="37" name="Нашивка 36"/>
            <p:cNvSpPr/>
            <p:nvPr/>
          </p:nvSpPr>
          <p:spPr>
            <a:xfrm>
              <a:off x="1299022" y="3471699"/>
              <a:ext cx="138651" cy="164914"/>
            </a:xfrm>
            <a:prstGeom prst="chevron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900" b="1" cap="all" dirty="0">
                <a:solidFill>
                  <a:prstClr val="black"/>
                </a:solidFill>
              </a:endParaRPr>
            </a:p>
          </p:txBody>
        </p:sp>
      </p:grpSp>
      <p:pic>
        <p:nvPicPr>
          <p:cNvPr id="42" name="Рисунок 4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70303" y="2197655"/>
            <a:ext cx="3117177" cy="2409095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02084" y="3402202"/>
            <a:ext cx="2906060" cy="2886698"/>
          </a:xfrm>
          <a:prstGeom prst="rect">
            <a:avLst/>
          </a:prstGeom>
        </p:spPr>
      </p:pic>
      <p:sp>
        <p:nvSpPr>
          <p:cNvPr id="20" name="Скругленный прямоугольник 19"/>
          <p:cNvSpPr/>
          <p:nvPr/>
        </p:nvSpPr>
        <p:spPr>
          <a:xfrm>
            <a:off x="4814525" y="4437083"/>
            <a:ext cx="4311839" cy="181242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4000"/>
              </a:lnSpc>
            </a:pPr>
            <a:endParaRPr lang="ru-RU" sz="1200" b="1" dirty="0">
              <a:solidFill>
                <a:srgbClr val="0045B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350" b="1" dirty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 БУ «Региональный </a:t>
            </a:r>
            <a:r>
              <a:rPr lang="ru-RU" sz="1350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аналитический центр» </a:t>
            </a:r>
            <a:r>
              <a:rPr lang="ru-RU" sz="1350" b="1" dirty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современный информационный ресурс, </a:t>
            </a:r>
            <a:r>
              <a:rPr lang="ru-RU" sz="1350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представляющий </a:t>
            </a:r>
            <a:r>
              <a:rPr lang="ru-RU" sz="1350" b="1" dirty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единое информационное пространство, инструментарий для аналитический оценки и визуализации уровня социально-экономического развития Югры</a:t>
            </a: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61545" y="266170"/>
            <a:ext cx="2282455" cy="51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5077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/>
              <a:pPr/>
              <a:t>18</a:t>
            </a:fld>
            <a:endParaRPr lang="ru-RU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1282842" y="1894045"/>
            <a:ext cx="7291126" cy="775013"/>
            <a:chOff x="1646706" y="5859259"/>
            <a:chExt cx="7291126" cy="775013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1954747" y="5859259"/>
              <a:ext cx="6983085" cy="775013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just">
                <a:lnSpc>
                  <a:spcPct val="114000"/>
                </a:lnSpc>
              </a:pPr>
              <a:r>
                <a:rPr lang="ru-RU" sz="1200" b="1" dirty="0" smtClean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АИС «Мониторинг Югра» - информационный ресурс, содержащий </a:t>
              </a:r>
              <a:r>
                <a:rPr lang="ru-RU" sz="1200" b="1" dirty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актуальную официальную информацию о финансовой и социально-экономической ситуации в </a:t>
              </a:r>
              <a:r>
                <a:rPr lang="ru-RU" sz="1200" b="1" dirty="0" smtClean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Югре. В 2017 году количество пользователей составило </a:t>
              </a:r>
              <a:r>
                <a:rPr lang="ru-RU" sz="1200" b="1" dirty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156 </a:t>
              </a:r>
              <a:r>
                <a:rPr lang="ru-RU" sz="1200" b="1" dirty="0" smtClean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000, </a:t>
              </a:r>
              <a:r>
                <a:rPr lang="ru-RU" sz="1200" b="1" dirty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что выше уровня 2012 года в 3,6 </a:t>
              </a:r>
              <a:r>
                <a:rPr lang="ru-RU" sz="1200" b="1" dirty="0" smtClean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раза</a:t>
              </a:r>
              <a:endParaRPr lang="ru-RU" sz="1200" b="1" cap="all" dirty="0">
                <a:solidFill>
                  <a:srgbClr val="EB6C1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1646706" y="5888421"/>
              <a:ext cx="253370" cy="244443"/>
              <a:chOff x="1763988" y="6293500"/>
              <a:chExt cx="253370" cy="244443"/>
            </a:xfrm>
          </p:grpSpPr>
          <p:sp>
            <p:nvSpPr>
              <p:cNvPr id="17" name="Нашивка 16"/>
              <p:cNvSpPr/>
              <p:nvPr/>
            </p:nvSpPr>
            <p:spPr>
              <a:xfrm>
                <a:off x="1872505" y="6293500"/>
                <a:ext cx="144853" cy="244443"/>
              </a:xfrm>
              <a:prstGeom prst="chevron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ru-RU" sz="1200" b="1" cap="all" dirty="0">
                  <a:solidFill>
                    <a:srgbClr val="EB6C15"/>
                  </a:solidFill>
                </a:endParaRPr>
              </a:p>
            </p:txBody>
          </p:sp>
          <p:sp>
            <p:nvSpPr>
              <p:cNvPr id="18" name="Нашивка 17"/>
              <p:cNvSpPr/>
              <p:nvPr/>
            </p:nvSpPr>
            <p:spPr>
              <a:xfrm>
                <a:off x="1763988" y="6293500"/>
                <a:ext cx="144853" cy="244443"/>
              </a:xfrm>
              <a:prstGeom prst="chevron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ru-RU" sz="1200" b="1" cap="all" dirty="0">
                  <a:solidFill>
                    <a:srgbClr val="EB6C15"/>
                  </a:solidFill>
                </a:endParaRPr>
              </a:p>
            </p:txBody>
          </p:sp>
        </p:grpSp>
      </p:grpSp>
      <p:grpSp>
        <p:nvGrpSpPr>
          <p:cNvPr id="19" name="Группа 18"/>
          <p:cNvGrpSpPr/>
          <p:nvPr/>
        </p:nvGrpSpPr>
        <p:grpSpPr>
          <a:xfrm>
            <a:off x="1355268" y="5334188"/>
            <a:ext cx="7448951" cy="616785"/>
            <a:chOff x="1439628" y="1091016"/>
            <a:chExt cx="7448951" cy="616785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1755105" y="1293017"/>
              <a:ext cx="7133474" cy="414784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14000"/>
                </a:lnSpc>
              </a:pPr>
              <a:r>
                <a:rPr lang="ru-RU" sz="1200" b="1" dirty="0" smtClean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Основные пользователи АИС «Мониторинг </a:t>
              </a:r>
              <a:r>
                <a:rPr lang="ru-RU" sz="1200" b="1" dirty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Ю</a:t>
              </a:r>
              <a:r>
                <a:rPr lang="ru-RU" sz="1200" b="1" dirty="0" smtClean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гра» – исполнительные органы государственной власти, органы местного самоуправления автономного округа, предприятия, </a:t>
              </a:r>
              <a:r>
                <a:rPr lang="ru-RU" sz="1200" b="1" dirty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учреждения </a:t>
              </a:r>
              <a:r>
                <a:rPr lang="ru-RU" sz="1200" b="1" dirty="0" smtClean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 население автономного округа</a:t>
              </a:r>
              <a:endParaRPr lang="ru-RU" sz="1200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>
                <a:lnSpc>
                  <a:spcPct val="114000"/>
                </a:lnSpc>
              </a:pPr>
              <a:endPara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Нашивка 20"/>
            <p:cNvSpPr/>
            <p:nvPr/>
          </p:nvSpPr>
          <p:spPr>
            <a:xfrm>
              <a:off x="1589725" y="1091017"/>
              <a:ext cx="171036" cy="244443"/>
            </a:xfrm>
            <a:prstGeom prst="chevron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Нашивка 21"/>
            <p:cNvSpPr/>
            <p:nvPr/>
          </p:nvSpPr>
          <p:spPr>
            <a:xfrm>
              <a:off x="1439628" y="1091016"/>
              <a:ext cx="171036" cy="244443"/>
            </a:xfrm>
            <a:prstGeom prst="chevron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224221" y="1348965"/>
            <a:ext cx="5919779" cy="334978"/>
            <a:chOff x="3224221" y="1222216"/>
            <a:chExt cx="5919779" cy="334978"/>
          </a:xfrm>
        </p:grpSpPr>
        <p:grpSp>
          <p:nvGrpSpPr>
            <p:cNvPr id="24" name="Группа 23"/>
            <p:cNvGrpSpPr/>
            <p:nvPr/>
          </p:nvGrpSpPr>
          <p:grpSpPr>
            <a:xfrm flipH="1">
              <a:off x="3224221" y="1222216"/>
              <a:ext cx="175596" cy="334976"/>
              <a:chOff x="3544179" y="1107100"/>
              <a:chExt cx="203834" cy="318518"/>
            </a:xfrm>
          </p:grpSpPr>
          <p:sp>
            <p:nvSpPr>
              <p:cNvPr id="26" name="Скругленный прямоугольник 25"/>
              <p:cNvSpPr/>
              <p:nvPr/>
            </p:nvSpPr>
            <p:spPr>
              <a:xfrm>
                <a:off x="3656496" y="1107100"/>
                <a:ext cx="91517" cy="318518"/>
              </a:xfrm>
              <a:prstGeom prst="roundRect">
                <a:avLst>
                  <a:gd name="adj" fmla="val 0"/>
                </a:avLst>
              </a:prstGeom>
              <a:solidFill>
                <a:srgbClr val="EB6C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Скругленный прямоугольник 26"/>
              <p:cNvSpPr/>
              <p:nvPr/>
            </p:nvSpPr>
            <p:spPr>
              <a:xfrm>
                <a:off x="3544179" y="1107100"/>
                <a:ext cx="90040" cy="318518"/>
              </a:xfrm>
              <a:prstGeom prst="roundRect">
                <a:avLst>
                  <a:gd name="adj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5" name="Скругленный прямоугольник 24"/>
            <p:cNvSpPr/>
            <p:nvPr/>
          </p:nvSpPr>
          <p:spPr>
            <a:xfrm>
              <a:off x="3458424" y="1222217"/>
              <a:ext cx="5685576" cy="334977"/>
            </a:xfrm>
            <a:prstGeom prst="roundRect">
              <a:avLst>
                <a:gd name="adj" fmla="val 0"/>
              </a:avLst>
            </a:prstGeom>
            <a:solidFill>
              <a:srgbClr val="5D9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600" b="1" cap="all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Информационные ресурсы и базы данных</a:t>
              </a:r>
              <a:endParaRPr lang="ru-RU" sz="16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9" name="Диаграмма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2348103"/>
              </p:ext>
            </p:extLst>
          </p:nvPr>
        </p:nvGraphicFramePr>
        <p:xfrm>
          <a:off x="1282842" y="2498711"/>
          <a:ext cx="6823189" cy="3026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1545" y="266170"/>
            <a:ext cx="2282455" cy="51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064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/>
              <a:pPr/>
              <a:t>19</a:t>
            </a:fld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3224221" y="1348965"/>
            <a:ext cx="5919779" cy="334978"/>
            <a:chOff x="3224221" y="1222216"/>
            <a:chExt cx="5919779" cy="334978"/>
          </a:xfrm>
        </p:grpSpPr>
        <p:grpSp>
          <p:nvGrpSpPr>
            <p:cNvPr id="6" name="Группа 5"/>
            <p:cNvGrpSpPr/>
            <p:nvPr/>
          </p:nvGrpSpPr>
          <p:grpSpPr>
            <a:xfrm flipH="1">
              <a:off x="3224221" y="1222216"/>
              <a:ext cx="175596" cy="334976"/>
              <a:chOff x="3544179" y="1107100"/>
              <a:chExt cx="203834" cy="318518"/>
            </a:xfrm>
          </p:grpSpPr>
          <p:sp>
            <p:nvSpPr>
              <p:cNvPr id="8" name="Скругленный прямоугольник 7"/>
              <p:cNvSpPr/>
              <p:nvPr/>
            </p:nvSpPr>
            <p:spPr>
              <a:xfrm>
                <a:off x="3656496" y="1107100"/>
                <a:ext cx="91517" cy="318518"/>
              </a:xfrm>
              <a:prstGeom prst="roundRect">
                <a:avLst>
                  <a:gd name="adj" fmla="val 0"/>
                </a:avLst>
              </a:prstGeom>
              <a:solidFill>
                <a:srgbClr val="EB6C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Скругленный прямоугольник 8"/>
              <p:cNvSpPr/>
              <p:nvPr/>
            </p:nvSpPr>
            <p:spPr>
              <a:xfrm>
                <a:off x="3544179" y="1107100"/>
                <a:ext cx="90040" cy="318518"/>
              </a:xfrm>
              <a:prstGeom prst="roundRect">
                <a:avLst>
                  <a:gd name="adj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" name="Скругленный прямоугольник 6"/>
            <p:cNvSpPr/>
            <p:nvPr/>
          </p:nvSpPr>
          <p:spPr>
            <a:xfrm>
              <a:off x="3458424" y="1222217"/>
              <a:ext cx="5685576" cy="334977"/>
            </a:xfrm>
            <a:prstGeom prst="roundRect">
              <a:avLst>
                <a:gd name="adj" fmla="val 0"/>
              </a:avLst>
            </a:prstGeom>
            <a:solidFill>
              <a:srgbClr val="5D9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600" b="1" cap="all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Информационные ресурсы и базы данных</a:t>
              </a:r>
              <a:endParaRPr lang="ru-RU" sz="16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1309026" y="1786395"/>
            <a:ext cx="7295543" cy="517350"/>
            <a:chOff x="1646706" y="5888421"/>
            <a:chExt cx="7295543" cy="51735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1959164" y="5990987"/>
              <a:ext cx="6983085" cy="414784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14000"/>
                </a:lnSpc>
              </a:pPr>
              <a:r>
                <a:rPr lang="ru-RU" sz="1400" b="1" dirty="0" smtClean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2017 году осуществлялась информационная поддержка субъектов малого и среднего предпринимательства, прирост к 2015 году составил - 1,4 раза.</a:t>
              </a:r>
            </a:p>
            <a:p>
              <a:pPr algn="just">
                <a:lnSpc>
                  <a:spcPct val="114000"/>
                </a:lnSpc>
              </a:pPr>
              <a:endParaRPr lang="ru-RU" sz="1400" b="1" cap="all" dirty="0">
                <a:solidFill>
                  <a:srgbClr val="EB6C1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5" name="Группа 14"/>
            <p:cNvGrpSpPr/>
            <p:nvPr/>
          </p:nvGrpSpPr>
          <p:grpSpPr>
            <a:xfrm>
              <a:off x="1646706" y="5888421"/>
              <a:ext cx="253370" cy="244443"/>
              <a:chOff x="1763988" y="6293500"/>
              <a:chExt cx="253370" cy="244443"/>
            </a:xfrm>
          </p:grpSpPr>
          <p:sp>
            <p:nvSpPr>
              <p:cNvPr id="16" name="Нашивка 15"/>
              <p:cNvSpPr/>
              <p:nvPr/>
            </p:nvSpPr>
            <p:spPr>
              <a:xfrm>
                <a:off x="1872505" y="6293500"/>
                <a:ext cx="144853" cy="244443"/>
              </a:xfrm>
              <a:prstGeom prst="chevron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ru-RU" sz="1200" b="1" cap="all" dirty="0">
                  <a:solidFill>
                    <a:srgbClr val="EB6C15"/>
                  </a:solidFill>
                </a:endParaRPr>
              </a:p>
            </p:txBody>
          </p:sp>
          <p:sp>
            <p:nvSpPr>
              <p:cNvPr id="17" name="Нашивка 16"/>
              <p:cNvSpPr/>
              <p:nvPr/>
            </p:nvSpPr>
            <p:spPr>
              <a:xfrm>
                <a:off x="1763988" y="6293500"/>
                <a:ext cx="144853" cy="244443"/>
              </a:xfrm>
              <a:prstGeom prst="chevron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ru-RU" sz="1200" b="1" cap="all" dirty="0">
                  <a:solidFill>
                    <a:srgbClr val="EB6C15"/>
                  </a:solidFill>
                </a:endParaRPr>
              </a:p>
            </p:txBody>
          </p:sp>
        </p:grpSp>
      </p:grpSp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val="3981580637"/>
              </p:ext>
            </p:extLst>
          </p:nvPr>
        </p:nvGraphicFramePr>
        <p:xfrm>
          <a:off x="1820333" y="2548467"/>
          <a:ext cx="6942666" cy="3636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1545" y="266170"/>
            <a:ext cx="2282455" cy="51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69492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Группа 34"/>
          <p:cNvGrpSpPr/>
          <p:nvPr/>
        </p:nvGrpSpPr>
        <p:grpSpPr>
          <a:xfrm>
            <a:off x="3224221" y="1348965"/>
            <a:ext cx="5919779" cy="334978"/>
            <a:chOff x="3224221" y="1222216"/>
            <a:chExt cx="5919779" cy="334978"/>
          </a:xfrm>
        </p:grpSpPr>
        <p:grpSp>
          <p:nvGrpSpPr>
            <p:cNvPr id="36" name="Группа 35"/>
            <p:cNvGrpSpPr/>
            <p:nvPr/>
          </p:nvGrpSpPr>
          <p:grpSpPr>
            <a:xfrm flipH="1">
              <a:off x="3224221" y="1222216"/>
              <a:ext cx="175596" cy="334976"/>
              <a:chOff x="3544179" y="1107100"/>
              <a:chExt cx="203834" cy="318518"/>
            </a:xfrm>
          </p:grpSpPr>
          <p:sp>
            <p:nvSpPr>
              <p:cNvPr id="38" name="Скругленный прямоугольник 37"/>
              <p:cNvSpPr/>
              <p:nvPr/>
            </p:nvSpPr>
            <p:spPr>
              <a:xfrm>
                <a:off x="3656496" y="1107100"/>
                <a:ext cx="91517" cy="318518"/>
              </a:xfrm>
              <a:prstGeom prst="roundRect">
                <a:avLst>
                  <a:gd name="adj" fmla="val 0"/>
                </a:avLst>
              </a:prstGeom>
              <a:solidFill>
                <a:srgbClr val="EB6C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Скругленный прямоугольник 38"/>
              <p:cNvSpPr/>
              <p:nvPr/>
            </p:nvSpPr>
            <p:spPr>
              <a:xfrm>
                <a:off x="3544179" y="1107100"/>
                <a:ext cx="90040" cy="318518"/>
              </a:xfrm>
              <a:prstGeom prst="roundRect">
                <a:avLst>
                  <a:gd name="adj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7" name="Скругленный прямоугольник 36"/>
            <p:cNvSpPr/>
            <p:nvPr/>
          </p:nvSpPr>
          <p:spPr>
            <a:xfrm>
              <a:off x="3458424" y="1222217"/>
              <a:ext cx="5685576" cy="334977"/>
            </a:xfrm>
            <a:prstGeom prst="roundRect">
              <a:avLst>
                <a:gd name="adj" fmla="val 0"/>
              </a:avLst>
            </a:prstGeom>
            <a:solidFill>
              <a:srgbClr val="5D9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600" b="1" cap="all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Деятельность учреждения</a:t>
              </a:r>
              <a:endParaRPr lang="ru-RU" sz="16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1" name="Номер слайда 9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/>
              <a:pPr/>
              <a:t>2</a:t>
            </a:fld>
            <a:endParaRPr lang="ru-RU" dirty="0"/>
          </a:p>
        </p:txBody>
      </p:sp>
      <p:grpSp>
        <p:nvGrpSpPr>
          <p:cNvPr id="89" name="Группа 88"/>
          <p:cNvGrpSpPr/>
          <p:nvPr/>
        </p:nvGrpSpPr>
        <p:grpSpPr>
          <a:xfrm>
            <a:off x="1371516" y="3338452"/>
            <a:ext cx="7517845" cy="3017899"/>
            <a:chOff x="1282120" y="2006879"/>
            <a:chExt cx="7517845" cy="3324312"/>
          </a:xfrm>
        </p:grpSpPr>
        <p:grpSp>
          <p:nvGrpSpPr>
            <p:cNvPr id="82" name="Группа 81"/>
            <p:cNvGrpSpPr/>
            <p:nvPr/>
          </p:nvGrpSpPr>
          <p:grpSpPr>
            <a:xfrm>
              <a:off x="1417871" y="2521326"/>
              <a:ext cx="7382094" cy="414784"/>
              <a:chOff x="1526514" y="2692699"/>
              <a:chExt cx="7382094" cy="414784"/>
            </a:xfrm>
          </p:grpSpPr>
          <p:sp>
            <p:nvSpPr>
              <p:cNvPr id="45" name="Скругленный прямоугольник 44"/>
              <p:cNvSpPr/>
              <p:nvPr/>
            </p:nvSpPr>
            <p:spPr>
              <a:xfrm>
                <a:off x="1806558" y="2692699"/>
                <a:ext cx="7102050" cy="414784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1200" b="1" dirty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Организация </a:t>
                </a:r>
                <a:r>
                  <a:rPr lang="ru-RU" sz="1200" b="1" dirty="0" smtClean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мероприятий, </a:t>
                </a:r>
                <a:r>
                  <a:rPr lang="ru-RU" sz="1200" b="1" dirty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направленных на обеспечение инвестиционной привлекательности </a:t>
                </a:r>
                <a:r>
                  <a:rPr lang="ru-RU" sz="1200" b="1" dirty="0" smtClean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Югры</a:t>
                </a:r>
                <a:endParaRPr lang="ru-RU" sz="1200" b="1" dirty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Нашивка 46"/>
              <p:cNvSpPr/>
              <p:nvPr/>
            </p:nvSpPr>
            <p:spPr>
              <a:xfrm>
                <a:off x="1526514" y="2712202"/>
                <a:ext cx="144853" cy="244443"/>
              </a:xfrm>
              <a:prstGeom prst="chevron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200" b="1" dirty="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4" name="Группа 83"/>
            <p:cNvGrpSpPr/>
            <p:nvPr/>
          </p:nvGrpSpPr>
          <p:grpSpPr>
            <a:xfrm>
              <a:off x="1452857" y="3373330"/>
              <a:ext cx="7329254" cy="414784"/>
              <a:chOff x="1561500" y="3565014"/>
              <a:chExt cx="7329254" cy="414784"/>
            </a:xfrm>
          </p:grpSpPr>
          <p:sp>
            <p:nvSpPr>
              <p:cNvPr id="53" name="Скругленный прямоугольник 52"/>
              <p:cNvSpPr/>
              <p:nvPr/>
            </p:nvSpPr>
            <p:spPr>
              <a:xfrm>
                <a:off x="1796945" y="3565014"/>
                <a:ext cx="7093809" cy="414784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1200" b="1" dirty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Оценка финансового </a:t>
                </a:r>
                <a:r>
                  <a:rPr lang="ru-RU" sz="1200" b="1" dirty="0" smtClean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состояния хозяйствующих субъектов экономики, финансовый консалтинг</a:t>
                </a:r>
                <a:endParaRPr lang="ru-RU" sz="1200" b="1" dirty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" name="Нашивка 54"/>
              <p:cNvSpPr/>
              <p:nvPr/>
            </p:nvSpPr>
            <p:spPr>
              <a:xfrm>
                <a:off x="1561500" y="3629464"/>
                <a:ext cx="144853" cy="244443"/>
              </a:xfrm>
              <a:prstGeom prst="chevron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200" b="1" dirty="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6" name="Группа 85"/>
            <p:cNvGrpSpPr/>
            <p:nvPr/>
          </p:nvGrpSpPr>
          <p:grpSpPr>
            <a:xfrm>
              <a:off x="1426348" y="4426007"/>
              <a:ext cx="7251230" cy="414784"/>
              <a:chOff x="1534991" y="4456500"/>
              <a:chExt cx="7251230" cy="414784"/>
            </a:xfrm>
          </p:grpSpPr>
          <p:sp>
            <p:nvSpPr>
              <p:cNvPr id="61" name="Скругленный прямоугольник 60"/>
              <p:cNvSpPr/>
              <p:nvPr/>
            </p:nvSpPr>
            <p:spPr>
              <a:xfrm>
                <a:off x="1796945" y="4456500"/>
                <a:ext cx="6989276" cy="414784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1200" b="1" dirty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Проведение экономической экспертизы, аналитических и маркетинговых </a:t>
                </a:r>
                <a:r>
                  <a:rPr lang="ru-RU" sz="1200" b="1" dirty="0" smtClean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исследований</a:t>
                </a:r>
                <a:endParaRPr lang="ru-RU" sz="1200" b="1" dirty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Нашивка 62"/>
              <p:cNvSpPr/>
              <p:nvPr/>
            </p:nvSpPr>
            <p:spPr>
              <a:xfrm>
                <a:off x="1534991" y="4490759"/>
                <a:ext cx="144853" cy="244443"/>
              </a:xfrm>
              <a:prstGeom prst="chevron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200" b="1" dirty="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1" name="Группа 80"/>
            <p:cNvGrpSpPr/>
            <p:nvPr/>
          </p:nvGrpSpPr>
          <p:grpSpPr>
            <a:xfrm>
              <a:off x="1303442" y="2006879"/>
              <a:ext cx="7279494" cy="414784"/>
              <a:chOff x="1611260" y="2159210"/>
              <a:chExt cx="7279494" cy="414784"/>
            </a:xfrm>
          </p:grpSpPr>
          <p:sp>
            <p:nvSpPr>
              <p:cNvPr id="40" name="Скругленный прямоугольник 39"/>
              <p:cNvSpPr/>
              <p:nvPr/>
            </p:nvSpPr>
            <p:spPr>
              <a:xfrm>
                <a:off x="1973654" y="2159210"/>
                <a:ext cx="6917100" cy="414784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1200" b="1" dirty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Предоставление информации об инвестиционных проектах и формах государственной поддержки инвестиционной деятельности в Югре</a:t>
                </a:r>
              </a:p>
            </p:txBody>
          </p:sp>
          <p:sp>
            <p:nvSpPr>
              <p:cNvPr id="41" name="Нашивка 40"/>
              <p:cNvSpPr/>
              <p:nvPr/>
            </p:nvSpPr>
            <p:spPr>
              <a:xfrm>
                <a:off x="1743047" y="2191949"/>
                <a:ext cx="144853" cy="244443"/>
              </a:xfrm>
              <a:prstGeom prst="chevron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200" b="1" dirty="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Нашивка 75"/>
              <p:cNvSpPr/>
              <p:nvPr/>
            </p:nvSpPr>
            <p:spPr>
              <a:xfrm>
                <a:off x="1611260" y="2191949"/>
                <a:ext cx="144853" cy="244443"/>
              </a:xfrm>
              <a:prstGeom prst="chevron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200" b="1" dirty="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5" name="Группа 84"/>
            <p:cNvGrpSpPr/>
            <p:nvPr/>
          </p:nvGrpSpPr>
          <p:grpSpPr>
            <a:xfrm>
              <a:off x="1300283" y="3905151"/>
              <a:ext cx="7381207" cy="414784"/>
              <a:chOff x="1608101" y="3978245"/>
              <a:chExt cx="7381207" cy="414784"/>
            </a:xfrm>
          </p:grpSpPr>
          <p:sp>
            <p:nvSpPr>
              <p:cNvPr id="57" name="Скругленный прямоугольник 56"/>
              <p:cNvSpPr/>
              <p:nvPr/>
            </p:nvSpPr>
            <p:spPr>
              <a:xfrm>
                <a:off x="2000032" y="3978245"/>
                <a:ext cx="6989276" cy="414784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1200" b="1" dirty="0" smtClean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Мониторинг </a:t>
                </a:r>
                <a:r>
                  <a:rPr lang="ru-RU" sz="1200" b="1" dirty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социально-экономической ситуации, инвестиционного и предпринимательского потенциала в автономном округе</a:t>
                </a:r>
              </a:p>
            </p:txBody>
          </p:sp>
          <p:sp>
            <p:nvSpPr>
              <p:cNvPr id="59" name="Нашивка 58"/>
              <p:cNvSpPr/>
              <p:nvPr/>
            </p:nvSpPr>
            <p:spPr>
              <a:xfrm>
                <a:off x="1747599" y="4063415"/>
                <a:ext cx="144853" cy="244443"/>
              </a:xfrm>
              <a:prstGeom prst="chevron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200" b="1" dirty="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Нашивка 76"/>
              <p:cNvSpPr/>
              <p:nvPr/>
            </p:nvSpPr>
            <p:spPr>
              <a:xfrm>
                <a:off x="1608101" y="4066201"/>
                <a:ext cx="144853" cy="244443"/>
              </a:xfrm>
              <a:prstGeom prst="chevron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200" b="1" dirty="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3" name="Группа 82"/>
            <p:cNvGrpSpPr/>
            <p:nvPr/>
          </p:nvGrpSpPr>
          <p:grpSpPr>
            <a:xfrm>
              <a:off x="1293829" y="2966287"/>
              <a:ext cx="7387661" cy="414784"/>
              <a:chOff x="1601647" y="3166542"/>
              <a:chExt cx="7387661" cy="414784"/>
            </a:xfrm>
          </p:grpSpPr>
          <p:sp>
            <p:nvSpPr>
              <p:cNvPr id="49" name="Скругленный прямоугольник 48"/>
              <p:cNvSpPr/>
              <p:nvPr/>
            </p:nvSpPr>
            <p:spPr>
              <a:xfrm>
                <a:off x="2000032" y="3166542"/>
                <a:ext cx="6989276" cy="414784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1200" b="1" dirty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Разработка </a:t>
                </a:r>
                <a:r>
                  <a:rPr lang="ru-RU" sz="1200" b="1" dirty="0" smtClean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ТЭО и </a:t>
                </a:r>
                <a:r>
                  <a:rPr lang="ru-RU" sz="1200" b="1" dirty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бизнес-планов инвестиционных проектов</a:t>
                </a:r>
              </a:p>
            </p:txBody>
          </p:sp>
          <p:sp>
            <p:nvSpPr>
              <p:cNvPr id="43" name="Нашивка 42"/>
              <p:cNvSpPr/>
              <p:nvPr/>
            </p:nvSpPr>
            <p:spPr>
              <a:xfrm>
                <a:off x="1734166" y="3268018"/>
                <a:ext cx="144853" cy="244441"/>
              </a:xfrm>
              <a:prstGeom prst="chevron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200" b="1" dirty="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4" name="Нашивка 43"/>
              <p:cNvSpPr/>
              <p:nvPr/>
            </p:nvSpPr>
            <p:spPr>
              <a:xfrm>
                <a:off x="1601647" y="3268018"/>
                <a:ext cx="144853" cy="244441"/>
              </a:xfrm>
              <a:prstGeom prst="chevron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200" b="1" dirty="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7" name="Группа 86"/>
            <p:cNvGrpSpPr/>
            <p:nvPr/>
          </p:nvGrpSpPr>
          <p:grpSpPr>
            <a:xfrm>
              <a:off x="1282120" y="4916407"/>
              <a:ext cx="7309054" cy="414784"/>
              <a:chOff x="1589938" y="4872401"/>
              <a:chExt cx="7309054" cy="414784"/>
            </a:xfrm>
          </p:grpSpPr>
          <p:sp>
            <p:nvSpPr>
              <p:cNvPr id="65" name="Скругленный прямоугольник 64"/>
              <p:cNvSpPr/>
              <p:nvPr/>
            </p:nvSpPr>
            <p:spPr>
              <a:xfrm>
                <a:off x="1973654" y="4872401"/>
                <a:ext cx="6925338" cy="414784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1200" b="1" dirty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Ведение баз данных информационного мониторинга и </a:t>
                </a:r>
                <a:r>
                  <a:rPr lang="ru-RU" sz="1200" b="1" dirty="0" smtClean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финансово-экономических показателей Югры</a:t>
                </a:r>
                <a:endParaRPr lang="ru-RU" sz="1200" b="1" dirty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" name="Нашивка 66"/>
              <p:cNvSpPr/>
              <p:nvPr/>
            </p:nvSpPr>
            <p:spPr>
              <a:xfrm>
                <a:off x="1725688" y="4929096"/>
                <a:ext cx="144853" cy="244443"/>
              </a:xfrm>
              <a:prstGeom prst="chevron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200" b="1" dirty="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Нашивка 78"/>
              <p:cNvSpPr/>
              <p:nvPr/>
            </p:nvSpPr>
            <p:spPr>
              <a:xfrm>
                <a:off x="1589938" y="4929096"/>
                <a:ext cx="144853" cy="244443"/>
              </a:xfrm>
              <a:prstGeom prst="chevron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200" b="1" dirty="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42" name="Скругленный прямоугольник 41"/>
          <p:cNvSpPr/>
          <p:nvPr/>
        </p:nvSpPr>
        <p:spPr>
          <a:xfrm>
            <a:off x="1777698" y="2432992"/>
            <a:ext cx="6888507" cy="414784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деятельности </a:t>
            </a:r>
            <a:r>
              <a:rPr lang="ru-RU" sz="1400" b="1" dirty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 «Региональный </a:t>
            </a:r>
            <a:r>
              <a:rPr lang="ru-RU" sz="1400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аналитический центр»:</a:t>
            </a:r>
          </a:p>
          <a:p>
            <a:pPr algn="ctr"/>
            <a:r>
              <a:rPr lang="ru-RU" sz="1200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just"/>
            <a:r>
              <a:rPr lang="ru-RU" sz="1200" b="1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  <a:r>
              <a:rPr lang="ru-RU" sz="1200" b="1" dirty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</a:t>
            </a:r>
            <a:r>
              <a:rPr lang="ru-RU" sz="1200" b="1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 «Региональный аналитический центр» в 2017 году являлось: </a:t>
            </a:r>
            <a:r>
              <a:rPr lang="ru-RU" sz="1200" b="1" dirty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«Обеспечение инвестиционной привлекательности Ханты-Мансийского автономного округа – Югры путем участия в реализации программ Ханты-Мансийского автономного округа – Югры, а также иных мероприятий, направленных на развитие экономики Ханты-Мансийского автономного округа – Югры»:</a:t>
            </a:r>
          </a:p>
          <a:p>
            <a:endParaRPr lang="ru-RU" sz="1200" b="1" cap="all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Нашивка 53"/>
          <p:cNvSpPr/>
          <p:nvPr/>
        </p:nvSpPr>
        <p:spPr>
          <a:xfrm>
            <a:off x="1383225" y="3820677"/>
            <a:ext cx="144986" cy="230055"/>
          </a:xfrm>
          <a:prstGeom prst="chevro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cap="all" dirty="0">
              <a:solidFill>
                <a:schemeClr val="tx1"/>
              </a:solidFill>
            </a:endParaRPr>
          </a:p>
        </p:txBody>
      </p:sp>
      <p:sp>
        <p:nvSpPr>
          <p:cNvPr id="58" name="Нашивка 57"/>
          <p:cNvSpPr/>
          <p:nvPr/>
        </p:nvSpPr>
        <p:spPr>
          <a:xfrm>
            <a:off x="1404051" y="4637462"/>
            <a:ext cx="144986" cy="230055"/>
          </a:xfrm>
          <a:prstGeom prst="chevro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cap="all" dirty="0">
              <a:solidFill>
                <a:schemeClr val="tx1"/>
              </a:solidFill>
            </a:endParaRPr>
          </a:p>
        </p:txBody>
      </p:sp>
      <p:sp>
        <p:nvSpPr>
          <p:cNvPr id="60" name="Нашивка 59"/>
          <p:cNvSpPr/>
          <p:nvPr/>
        </p:nvSpPr>
        <p:spPr>
          <a:xfrm>
            <a:off x="1379639" y="5558539"/>
            <a:ext cx="144986" cy="230055"/>
          </a:xfrm>
          <a:prstGeom prst="chevro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="1" cap="all" dirty="0">
              <a:solidFill>
                <a:schemeClr val="tx1"/>
              </a:solidFill>
            </a:endParaRPr>
          </a:p>
        </p:txBody>
      </p:sp>
      <p:sp>
        <p:nvSpPr>
          <p:cNvPr id="46" name="Нашивка 45"/>
          <p:cNvSpPr/>
          <p:nvPr/>
        </p:nvSpPr>
        <p:spPr>
          <a:xfrm>
            <a:off x="1461290" y="2263268"/>
            <a:ext cx="144853" cy="221912"/>
          </a:xfrm>
          <a:prstGeom prst="chevron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cap="all" dirty="0">
              <a:solidFill>
                <a:srgbClr val="FF0000"/>
              </a:solidFill>
            </a:endParaRPr>
          </a:p>
        </p:txBody>
      </p:sp>
      <p:sp>
        <p:nvSpPr>
          <p:cNvPr id="48" name="Нашивка 47"/>
          <p:cNvSpPr/>
          <p:nvPr/>
        </p:nvSpPr>
        <p:spPr>
          <a:xfrm>
            <a:off x="1596402" y="2263268"/>
            <a:ext cx="144853" cy="221912"/>
          </a:xfrm>
          <a:prstGeom prst="chevro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cap="all" dirty="0">
              <a:solidFill>
                <a:srgbClr val="FF0000"/>
              </a:solidFill>
            </a:endParaRPr>
          </a:p>
        </p:txBody>
      </p:sp>
      <p:pic>
        <p:nvPicPr>
          <p:cNvPr id="5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1545" y="266170"/>
            <a:ext cx="2282455" cy="51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5123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/>
              <a:pPr/>
              <a:t>20</a:t>
            </a:fld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3224221" y="1348965"/>
            <a:ext cx="5919779" cy="334978"/>
            <a:chOff x="3224221" y="1222216"/>
            <a:chExt cx="5919779" cy="334978"/>
          </a:xfrm>
        </p:grpSpPr>
        <p:grpSp>
          <p:nvGrpSpPr>
            <p:cNvPr id="7" name="Группа 6"/>
            <p:cNvGrpSpPr/>
            <p:nvPr/>
          </p:nvGrpSpPr>
          <p:grpSpPr>
            <a:xfrm flipH="1">
              <a:off x="3224221" y="1222216"/>
              <a:ext cx="175596" cy="334976"/>
              <a:chOff x="3544179" y="1107100"/>
              <a:chExt cx="203834" cy="318518"/>
            </a:xfrm>
          </p:grpSpPr>
          <p:sp>
            <p:nvSpPr>
              <p:cNvPr id="9" name="Скругленный прямоугольник 8"/>
              <p:cNvSpPr/>
              <p:nvPr/>
            </p:nvSpPr>
            <p:spPr>
              <a:xfrm>
                <a:off x="3656496" y="1107100"/>
                <a:ext cx="91517" cy="318518"/>
              </a:xfrm>
              <a:prstGeom prst="roundRect">
                <a:avLst>
                  <a:gd name="adj" fmla="val 0"/>
                </a:avLst>
              </a:prstGeom>
              <a:solidFill>
                <a:srgbClr val="EB6C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Скругленный прямоугольник 9"/>
              <p:cNvSpPr/>
              <p:nvPr/>
            </p:nvSpPr>
            <p:spPr>
              <a:xfrm>
                <a:off x="3544179" y="1107100"/>
                <a:ext cx="90040" cy="318518"/>
              </a:xfrm>
              <a:prstGeom prst="roundRect">
                <a:avLst>
                  <a:gd name="adj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8" name="Скругленный прямоугольник 7"/>
            <p:cNvSpPr/>
            <p:nvPr/>
          </p:nvSpPr>
          <p:spPr>
            <a:xfrm>
              <a:off x="3458424" y="1222217"/>
              <a:ext cx="5685576" cy="334977"/>
            </a:xfrm>
            <a:prstGeom prst="roundRect">
              <a:avLst>
                <a:gd name="adj" fmla="val 0"/>
              </a:avLst>
            </a:prstGeom>
            <a:solidFill>
              <a:srgbClr val="5D9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600" b="1" cap="all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Информационные ресурсы и базы данных</a:t>
              </a:r>
              <a:endParaRPr lang="ru-RU" sz="16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328148" y="1854316"/>
            <a:ext cx="7236453" cy="604638"/>
            <a:chOff x="1731704" y="5431326"/>
            <a:chExt cx="7236453" cy="604638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985072" y="5621180"/>
              <a:ext cx="6983085" cy="414784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14000"/>
                </a:lnSpc>
              </a:pPr>
              <a:r>
                <a:rPr lang="ru-RU" sz="1400" b="1" dirty="0" smtClean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 </a:t>
              </a:r>
              <a:r>
                <a:rPr lang="ru-RU" sz="1400" b="1" dirty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сайте учреждения публикуется </a:t>
              </a:r>
              <a:r>
                <a:rPr lang="ru-RU" sz="1400" b="1" dirty="0" smtClean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актуальная информация </a:t>
              </a:r>
              <a:r>
                <a:rPr lang="ru-RU" sz="1400" b="1" dirty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сфере социально-экономического </a:t>
              </a:r>
              <a:r>
                <a:rPr lang="ru-RU" sz="1400" b="1" dirty="0" smtClean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развития Югры, об инвестиционных возможностях, проектах, нормативно-правовая база</a:t>
              </a:r>
            </a:p>
            <a:p>
              <a:pPr algn="just">
                <a:lnSpc>
                  <a:spcPct val="114000"/>
                </a:lnSpc>
              </a:pPr>
              <a:endParaRPr lang="ru-RU" sz="1400" b="1" cap="all" dirty="0">
                <a:solidFill>
                  <a:srgbClr val="EB6C1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3" name="Группа 12"/>
            <p:cNvGrpSpPr/>
            <p:nvPr/>
          </p:nvGrpSpPr>
          <p:grpSpPr>
            <a:xfrm>
              <a:off x="1731704" y="5431326"/>
              <a:ext cx="253370" cy="244443"/>
              <a:chOff x="1848986" y="5836405"/>
              <a:chExt cx="253370" cy="244443"/>
            </a:xfrm>
          </p:grpSpPr>
          <p:sp>
            <p:nvSpPr>
              <p:cNvPr id="14" name="Нашивка 13"/>
              <p:cNvSpPr/>
              <p:nvPr/>
            </p:nvSpPr>
            <p:spPr>
              <a:xfrm>
                <a:off x="1957503" y="5836405"/>
                <a:ext cx="144853" cy="244443"/>
              </a:xfrm>
              <a:prstGeom prst="chevron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ru-RU" sz="1200" b="1" cap="all" dirty="0">
                  <a:solidFill>
                    <a:srgbClr val="EB6C15"/>
                  </a:solidFill>
                </a:endParaRPr>
              </a:p>
            </p:txBody>
          </p:sp>
          <p:sp>
            <p:nvSpPr>
              <p:cNvPr id="15" name="Нашивка 14"/>
              <p:cNvSpPr/>
              <p:nvPr/>
            </p:nvSpPr>
            <p:spPr>
              <a:xfrm>
                <a:off x="1848986" y="5836405"/>
                <a:ext cx="144853" cy="244443"/>
              </a:xfrm>
              <a:prstGeom prst="chevron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ru-RU" sz="1200" b="1" cap="all" dirty="0">
                  <a:solidFill>
                    <a:srgbClr val="EB6C15"/>
                  </a:solidFill>
                </a:endParaRPr>
              </a:p>
            </p:txBody>
          </p:sp>
        </p:grpSp>
      </p:grpSp>
      <p:grpSp>
        <p:nvGrpSpPr>
          <p:cNvPr id="20" name="Группа 19"/>
          <p:cNvGrpSpPr/>
          <p:nvPr/>
        </p:nvGrpSpPr>
        <p:grpSpPr>
          <a:xfrm>
            <a:off x="1282843" y="5767363"/>
            <a:ext cx="7490258" cy="771550"/>
            <a:chOff x="1439628" y="1091016"/>
            <a:chExt cx="7490258" cy="771550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796412" y="1447782"/>
              <a:ext cx="7133474" cy="414784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14000"/>
                </a:lnSpc>
              </a:pPr>
              <a:r>
                <a:rPr lang="ru-RU" sz="1200" b="1" dirty="0" smtClean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Своевременное размещение информации об инвестиционных возможностях, изменениях нормативно-правовых актов </a:t>
              </a:r>
              <a:r>
                <a:rPr lang="ru-RU" sz="1200" b="1" dirty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помогает снизить риски для бизнеса, позволяет ориентироваться в изменяющихся условиях и способствует повышению инвестиционной привлекательности автономного округа</a:t>
              </a:r>
            </a:p>
            <a:p>
              <a:pPr algn="just">
                <a:lnSpc>
                  <a:spcPct val="114000"/>
                </a:lnSpc>
              </a:pPr>
              <a:endParaRPr lang="ru-RU" sz="1200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>
                <a:lnSpc>
                  <a:spcPct val="114000"/>
                </a:lnSpc>
              </a:pPr>
              <a:endPara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Нашивка 21"/>
            <p:cNvSpPr/>
            <p:nvPr/>
          </p:nvSpPr>
          <p:spPr>
            <a:xfrm>
              <a:off x="1589725" y="1091017"/>
              <a:ext cx="171036" cy="244443"/>
            </a:xfrm>
            <a:prstGeom prst="chevron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Нашивка 22"/>
            <p:cNvSpPr/>
            <p:nvPr/>
          </p:nvSpPr>
          <p:spPr>
            <a:xfrm>
              <a:off x="1439628" y="1091016"/>
              <a:ext cx="171036" cy="244443"/>
            </a:xfrm>
            <a:prstGeom prst="chevron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18" name="Диаграмма 17"/>
          <p:cNvGraphicFramePr/>
          <p:nvPr/>
        </p:nvGraphicFramePr>
        <p:xfrm>
          <a:off x="1642533" y="2568575"/>
          <a:ext cx="7151158" cy="2968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1545" y="266170"/>
            <a:ext cx="2282455" cy="51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129715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/>
              <a:pPr/>
              <a:t>21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62235" y="2425073"/>
            <a:ext cx="7006855" cy="738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4000" b="1" cap="all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1545" y="266170"/>
            <a:ext cx="2282455" cy="51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1836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/>
              <a:pPr/>
              <a:t>3</a:t>
            </a:fld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2496065" y="1348965"/>
            <a:ext cx="6315407" cy="334978"/>
            <a:chOff x="3224221" y="1222216"/>
            <a:chExt cx="5919779" cy="334978"/>
          </a:xfrm>
        </p:grpSpPr>
        <p:grpSp>
          <p:nvGrpSpPr>
            <p:cNvPr id="8" name="Группа 7"/>
            <p:cNvGrpSpPr/>
            <p:nvPr/>
          </p:nvGrpSpPr>
          <p:grpSpPr>
            <a:xfrm flipH="1">
              <a:off x="3224221" y="1222216"/>
              <a:ext cx="175596" cy="334976"/>
              <a:chOff x="3544179" y="1107100"/>
              <a:chExt cx="203834" cy="318518"/>
            </a:xfrm>
          </p:grpSpPr>
          <p:sp>
            <p:nvSpPr>
              <p:cNvPr id="10" name="Скругленный прямоугольник 9"/>
              <p:cNvSpPr/>
              <p:nvPr/>
            </p:nvSpPr>
            <p:spPr>
              <a:xfrm>
                <a:off x="3656496" y="1107100"/>
                <a:ext cx="91517" cy="318518"/>
              </a:xfrm>
              <a:prstGeom prst="roundRect">
                <a:avLst>
                  <a:gd name="adj" fmla="val 0"/>
                </a:avLst>
              </a:prstGeom>
              <a:solidFill>
                <a:srgbClr val="EB6C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Скругленный прямоугольник 10"/>
              <p:cNvSpPr/>
              <p:nvPr/>
            </p:nvSpPr>
            <p:spPr>
              <a:xfrm>
                <a:off x="3544179" y="1107100"/>
                <a:ext cx="90040" cy="318518"/>
              </a:xfrm>
              <a:prstGeom prst="roundRect">
                <a:avLst>
                  <a:gd name="adj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9" name="Скругленный прямоугольник 8"/>
            <p:cNvSpPr/>
            <p:nvPr/>
          </p:nvSpPr>
          <p:spPr>
            <a:xfrm>
              <a:off x="3458424" y="1222217"/>
              <a:ext cx="5685576" cy="334977"/>
            </a:xfrm>
            <a:prstGeom prst="roundRect">
              <a:avLst>
                <a:gd name="adj" fmla="val 0"/>
              </a:avLst>
            </a:prstGeom>
            <a:solidFill>
              <a:srgbClr val="5D9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600" b="1" cap="all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Показатели деятельности в 2017 году</a:t>
              </a:r>
              <a:endParaRPr lang="ru-RU" sz="16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Скругленный прямоугольник 11"/>
          <p:cNvSpPr/>
          <p:nvPr/>
        </p:nvSpPr>
        <p:spPr>
          <a:xfrm>
            <a:off x="1321240" y="1568720"/>
            <a:ext cx="7303776" cy="508924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задание БУ «Региональный аналитический центр» на 2017 год</a:t>
            </a:r>
            <a:endParaRPr lang="ru-RU" sz="1400" b="1" dirty="0">
              <a:solidFill>
                <a:srgbClr val="C55A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321240" y="2239935"/>
            <a:ext cx="7580362" cy="414784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b="1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государственным заданием, утвержденным приказом </a:t>
            </a:r>
            <a:r>
              <a:rPr lang="ru-RU" sz="1200" b="1" dirty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Департамента экономического развития Ханты-Мансийского автономного округа – Югры от </a:t>
            </a:r>
            <a:r>
              <a:rPr lang="ru-RU" sz="1200" b="1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 октября 2017 </a:t>
            </a:r>
            <a:r>
              <a:rPr lang="ru-RU" sz="1200" b="1" dirty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№ </a:t>
            </a:r>
            <a:r>
              <a:rPr lang="ru-RU" sz="1200" b="1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196, Учреждение </a:t>
            </a:r>
            <a:r>
              <a:rPr lang="ru-RU" sz="1200" b="1" dirty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 работы: 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1684684" y="6040071"/>
            <a:ext cx="6979484" cy="508924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Исполнение Государственного задания за 2017 год составило 101,2 %</a:t>
            </a:r>
            <a:endParaRPr lang="ru-RU" sz="1200" b="1" dirty="0">
              <a:solidFill>
                <a:srgbClr val="C55A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1" name="Группа 70"/>
          <p:cNvGrpSpPr/>
          <p:nvPr/>
        </p:nvGrpSpPr>
        <p:grpSpPr>
          <a:xfrm>
            <a:off x="1484768" y="6193361"/>
            <a:ext cx="253370" cy="244443"/>
            <a:chOff x="1699024" y="6349509"/>
            <a:chExt cx="253370" cy="244443"/>
          </a:xfrm>
        </p:grpSpPr>
        <p:sp>
          <p:nvSpPr>
            <p:cNvPr id="69" name="Нашивка 68"/>
            <p:cNvSpPr/>
            <p:nvPr/>
          </p:nvSpPr>
          <p:spPr>
            <a:xfrm>
              <a:off x="1807541" y="6349509"/>
              <a:ext cx="144853" cy="244443"/>
            </a:xfrm>
            <a:prstGeom prst="chevron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cap="all" dirty="0">
                <a:solidFill>
                  <a:schemeClr val="tx1"/>
                </a:solidFill>
              </a:endParaRPr>
            </a:p>
          </p:txBody>
        </p:sp>
        <p:sp>
          <p:nvSpPr>
            <p:cNvPr id="70" name="Нашивка 69"/>
            <p:cNvSpPr/>
            <p:nvPr/>
          </p:nvSpPr>
          <p:spPr>
            <a:xfrm>
              <a:off x="1699024" y="6349509"/>
              <a:ext cx="144853" cy="244443"/>
            </a:xfrm>
            <a:prstGeom prst="chevron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cap="all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8" name="Группа 77"/>
          <p:cNvGrpSpPr/>
          <p:nvPr/>
        </p:nvGrpSpPr>
        <p:grpSpPr>
          <a:xfrm>
            <a:off x="1371598" y="2875349"/>
            <a:ext cx="7491397" cy="3229115"/>
            <a:chOff x="1384666" y="2934617"/>
            <a:chExt cx="7435998" cy="2900512"/>
          </a:xfrm>
        </p:grpSpPr>
        <p:grpSp>
          <p:nvGrpSpPr>
            <p:cNvPr id="35" name="Группа 34"/>
            <p:cNvGrpSpPr/>
            <p:nvPr/>
          </p:nvGrpSpPr>
          <p:grpSpPr>
            <a:xfrm>
              <a:off x="1387184" y="2934617"/>
              <a:ext cx="7424289" cy="482099"/>
              <a:chOff x="1422821" y="3110705"/>
              <a:chExt cx="7424289" cy="522536"/>
            </a:xfrm>
          </p:grpSpPr>
          <p:sp>
            <p:nvSpPr>
              <p:cNvPr id="16" name="Скругленный прямоугольник 15"/>
              <p:cNvSpPr/>
              <p:nvPr/>
            </p:nvSpPr>
            <p:spPr>
              <a:xfrm>
                <a:off x="1422821" y="3112541"/>
                <a:ext cx="5451714" cy="520700"/>
              </a:xfrm>
              <a:prstGeom prst="round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Наименование работы</a:t>
                </a:r>
                <a:endParaRPr lang="ru-RU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Скругленный прямоугольник 16"/>
              <p:cNvSpPr/>
              <p:nvPr/>
            </p:nvSpPr>
            <p:spPr>
              <a:xfrm>
                <a:off x="6928340" y="3110705"/>
                <a:ext cx="1918769" cy="245966"/>
              </a:xfrm>
              <a:prstGeom prst="round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Результат</a:t>
                </a:r>
                <a:endParaRPr lang="ru-RU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Скругленный прямоугольник 17"/>
              <p:cNvSpPr/>
              <p:nvPr/>
            </p:nvSpPr>
            <p:spPr>
              <a:xfrm>
                <a:off x="6928341" y="3375649"/>
                <a:ext cx="927415" cy="245966"/>
              </a:xfrm>
              <a:prstGeom prst="round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План</a:t>
                </a:r>
                <a:endParaRPr lang="ru-RU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Скругленный прямоугольник 19"/>
              <p:cNvSpPr/>
              <p:nvPr/>
            </p:nvSpPr>
            <p:spPr>
              <a:xfrm>
                <a:off x="7919695" y="3375649"/>
                <a:ext cx="927415" cy="245966"/>
              </a:xfrm>
              <a:prstGeom prst="round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факт</a:t>
                </a:r>
                <a:endParaRPr lang="ru-RU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0" name="Группа 59"/>
            <p:cNvGrpSpPr/>
            <p:nvPr/>
          </p:nvGrpSpPr>
          <p:grpSpPr>
            <a:xfrm>
              <a:off x="6915414" y="3411566"/>
              <a:ext cx="934099" cy="2423563"/>
              <a:chOff x="6962519" y="3346447"/>
              <a:chExt cx="934099" cy="2423563"/>
            </a:xfrm>
          </p:grpSpPr>
          <p:sp>
            <p:nvSpPr>
              <p:cNvPr id="54" name="Скругленный прямоугольник 53"/>
              <p:cNvSpPr/>
              <p:nvPr/>
            </p:nvSpPr>
            <p:spPr>
              <a:xfrm>
                <a:off x="6962519" y="3346447"/>
                <a:ext cx="934099" cy="2423563"/>
              </a:xfrm>
              <a:prstGeom prst="roundRect">
                <a:avLst>
                  <a:gd name="adj" fmla="val 5824"/>
                </a:avLst>
              </a:prstGeom>
              <a:solidFill>
                <a:schemeClr val="accent1">
                  <a:alpha val="18000"/>
                </a:schemeClr>
              </a:solidFill>
              <a:ln>
                <a:solidFill>
                  <a:schemeClr val="accent1">
                    <a:alpha val="1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55" name="Группа 54"/>
              <p:cNvGrpSpPr/>
              <p:nvPr/>
            </p:nvGrpSpPr>
            <p:grpSpPr>
              <a:xfrm>
                <a:off x="7176400" y="3372009"/>
                <a:ext cx="526990" cy="1415765"/>
                <a:chOff x="6043607" y="3760677"/>
                <a:chExt cx="526990" cy="1415765"/>
              </a:xfrm>
            </p:grpSpPr>
            <p:sp>
              <p:nvSpPr>
                <p:cNvPr id="56" name="TextBox 55"/>
                <p:cNvSpPr txBox="1"/>
                <p:nvPr/>
              </p:nvSpPr>
              <p:spPr>
                <a:xfrm>
                  <a:off x="6208274" y="3760677"/>
                  <a:ext cx="183364" cy="3317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endParaRPr lang="ru-RU" b="1" dirty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6043607" y="3893507"/>
                  <a:ext cx="526990" cy="3317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ru-RU" b="1" dirty="0" smtClean="0">
                      <a:solidFill>
                        <a:srgbClr val="C55A1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400</a:t>
                  </a:r>
                  <a:endParaRPr lang="ru-RU" sz="2000" b="1" dirty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6171793" y="4817048"/>
                  <a:ext cx="183364" cy="3593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endParaRPr lang="ru-RU" sz="2000" b="1" dirty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61" name="Группа 60"/>
            <p:cNvGrpSpPr/>
            <p:nvPr/>
          </p:nvGrpSpPr>
          <p:grpSpPr>
            <a:xfrm>
              <a:off x="7897674" y="3403736"/>
              <a:ext cx="922990" cy="2423563"/>
              <a:chOff x="6936944" y="3346448"/>
              <a:chExt cx="922990" cy="2423563"/>
            </a:xfrm>
          </p:grpSpPr>
          <p:sp>
            <p:nvSpPr>
              <p:cNvPr id="62" name="Скругленный прямоугольник 61"/>
              <p:cNvSpPr/>
              <p:nvPr/>
            </p:nvSpPr>
            <p:spPr>
              <a:xfrm>
                <a:off x="6936944" y="3346448"/>
                <a:ext cx="922990" cy="2423563"/>
              </a:xfrm>
              <a:prstGeom prst="roundRect">
                <a:avLst>
                  <a:gd name="adj" fmla="val 5824"/>
                </a:avLst>
              </a:prstGeom>
              <a:solidFill>
                <a:schemeClr val="accent1">
                  <a:alpha val="18000"/>
                </a:schemeClr>
              </a:solidFill>
              <a:ln>
                <a:solidFill>
                  <a:schemeClr val="accent1">
                    <a:alpha val="1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63" name="Группа 62"/>
              <p:cNvGrpSpPr/>
              <p:nvPr/>
            </p:nvGrpSpPr>
            <p:grpSpPr>
              <a:xfrm>
                <a:off x="7309224" y="3372009"/>
                <a:ext cx="220438" cy="1844186"/>
                <a:chOff x="6176431" y="3760677"/>
                <a:chExt cx="220438" cy="1844186"/>
              </a:xfrm>
            </p:grpSpPr>
            <p:sp>
              <p:nvSpPr>
                <p:cNvPr id="64" name="TextBox 63"/>
                <p:cNvSpPr txBox="1"/>
                <p:nvPr/>
              </p:nvSpPr>
              <p:spPr>
                <a:xfrm>
                  <a:off x="6208274" y="3760677"/>
                  <a:ext cx="183364" cy="3317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endParaRPr lang="ru-RU" b="1" dirty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6213505" y="4419581"/>
                  <a:ext cx="183364" cy="3593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endParaRPr lang="ru-RU" sz="2000" b="1" dirty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6" name="TextBox 65"/>
                <p:cNvSpPr txBox="1"/>
                <p:nvPr/>
              </p:nvSpPr>
              <p:spPr>
                <a:xfrm>
                  <a:off x="6176431" y="4824879"/>
                  <a:ext cx="183364" cy="3593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endParaRPr lang="ru-RU" sz="2000" b="1" dirty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7" name="TextBox 66"/>
                <p:cNvSpPr txBox="1"/>
                <p:nvPr/>
              </p:nvSpPr>
              <p:spPr>
                <a:xfrm>
                  <a:off x="6180103" y="5245469"/>
                  <a:ext cx="183365" cy="3593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endParaRPr lang="ru-RU" sz="2000" b="1" dirty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77" name="Группа 76"/>
            <p:cNvGrpSpPr/>
            <p:nvPr/>
          </p:nvGrpSpPr>
          <p:grpSpPr>
            <a:xfrm>
              <a:off x="1384666" y="3413827"/>
              <a:ext cx="5539885" cy="2398488"/>
              <a:chOff x="1389776" y="3378868"/>
              <a:chExt cx="5539885" cy="2398488"/>
            </a:xfrm>
          </p:grpSpPr>
          <p:sp>
            <p:nvSpPr>
              <p:cNvPr id="46" name="Скругленный прямоугольник 45"/>
              <p:cNvSpPr/>
              <p:nvPr/>
            </p:nvSpPr>
            <p:spPr>
              <a:xfrm>
                <a:off x="1389776" y="3378868"/>
                <a:ext cx="5487849" cy="2398488"/>
              </a:xfrm>
              <a:prstGeom prst="roundRect">
                <a:avLst>
                  <a:gd name="adj" fmla="val 5824"/>
                </a:avLst>
              </a:prstGeom>
              <a:solidFill>
                <a:schemeClr val="accent1">
                  <a:alpha val="18000"/>
                </a:schemeClr>
              </a:solidFill>
              <a:ln>
                <a:solidFill>
                  <a:schemeClr val="accent1">
                    <a:alpha val="1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72" name="Группа 71"/>
              <p:cNvGrpSpPr/>
              <p:nvPr/>
            </p:nvGrpSpPr>
            <p:grpSpPr>
              <a:xfrm>
                <a:off x="1393079" y="3603230"/>
                <a:ext cx="5536582" cy="1352778"/>
                <a:chOff x="1676873" y="3544085"/>
                <a:chExt cx="5536582" cy="1352778"/>
              </a:xfrm>
            </p:grpSpPr>
            <p:sp>
              <p:nvSpPr>
                <p:cNvPr id="73" name="Скругленный прямоугольник 72"/>
                <p:cNvSpPr/>
                <p:nvPr/>
              </p:nvSpPr>
              <p:spPr>
                <a:xfrm>
                  <a:off x="1676873" y="3544085"/>
                  <a:ext cx="5514768" cy="727363"/>
                </a:xfrm>
                <a:prstGeom prst="roundRect">
                  <a:avLst>
                    <a:gd name="adj" fmla="val 0"/>
                  </a:avLst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ru-RU" sz="1200" b="1" dirty="0" smtClean="0">
                      <a:solidFill>
                        <a:srgbClr val="0045B4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(1) </a:t>
                  </a:r>
                  <a:r>
                    <a:rPr lang="ru-RU" sz="1200" dirty="0" smtClean="0">
                      <a:solidFill>
                        <a:srgbClr val="0045B4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Предоставление информационной и консультационной поддержки субъектам малого и среднего предпринимательства  в том числе:</a:t>
                  </a:r>
                </a:p>
                <a:p>
                  <a:r>
                    <a:rPr lang="ru-RU" sz="1200" dirty="0" smtClean="0">
                      <a:solidFill>
                        <a:srgbClr val="0045B4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 аналитика по субъектам инвестиционной деятельности, заинтересованным в реализации инвестиционных (кластерных) проектов; </a:t>
                  </a:r>
                </a:p>
                <a:p>
                  <a:r>
                    <a:rPr lang="ru-RU" sz="1200" dirty="0" smtClean="0">
                      <a:solidFill>
                        <a:srgbClr val="0045B4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 мониторинг информации об инвестиционных проектах, реализуемых и (или) планируемых к реализации на территории субъекта Российской Федерации.</a:t>
                  </a:r>
                  <a:endParaRPr lang="ru-RU" sz="1200" dirty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4" name="Скругленный прямоугольник 73"/>
                <p:cNvSpPr/>
                <p:nvPr/>
              </p:nvSpPr>
              <p:spPr>
                <a:xfrm>
                  <a:off x="1679735" y="4400573"/>
                  <a:ext cx="5515152" cy="496290"/>
                </a:xfrm>
                <a:prstGeom prst="roundRect">
                  <a:avLst>
                    <a:gd name="adj" fmla="val 0"/>
                  </a:avLst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ru-RU" sz="1200" b="1" dirty="0" smtClean="0">
                      <a:solidFill>
                        <a:srgbClr val="0045B4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(2) </a:t>
                  </a:r>
                  <a:r>
                    <a:rPr lang="ru-RU" sz="1200" dirty="0" smtClean="0">
                      <a:solidFill>
                        <a:srgbClr val="0045B4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Ведение информационных ресурсов и баз данных </a:t>
                  </a:r>
                  <a:endParaRPr lang="ru-RU" sz="1200" dirty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5" name="Скругленный прямоугольник 74"/>
                <p:cNvSpPr/>
                <p:nvPr/>
              </p:nvSpPr>
              <p:spPr>
                <a:xfrm>
                  <a:off x="1688796" y="4325466"/>
                  <a:ext cx="5524659" cy="508924"/>
                </a:xfrm>
                <a:prstGeom prst="roundRect">
                  <a:avLst>
                    <a:gd name="adj" fmla="val 0"/>
                  </a:avLst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ru-RU" sz="1200" dirty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  <p:sp>
        <p:nvSpPr>
          <p:cNvPr id="42" name="Скругленный прямоугольник 41"/>
          <p:cNvSpPr/>
          <p:nvPr/>
        </p:nvSpPr>
        <p:spPr>
          <a:xfrm>
            <a:off x="1363133" y="5251577"/>
            <a:ext cx="5504828" cy="539623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</a:t>
            </a:r>
            <a:r>
              <a:rPr lang="ru-RU" sz="1200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Техническое сопровождение и эксплуатация, вывод из эксплуатации информационных систем и компонентов информационно-телекоммуникационной инфраструктуры</a:t>
            </a:r>
            <a:endParaRPr lang="ru-RU" sz="1200" dirty="0">
              <a:solidFill>
                <a:srgbClr val="0045B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291494" y="3864679"/>
            <a:ext cx="184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b="1" dirty="0">
              <a:solidFill>
                <a:srgbClr val="C55A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301115" y="3852853"/>
            <a:ext cx="184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b="1" dirty="0">
              <a:solidFill>
                <a:srgbClr val="C55A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1374491" y="4944533"/>
            <a:ext cx="5524659" cy="43692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200" dirty="0">
              <a:solidFill>
                <a:srgbClr val="0045B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274207" y="5646332"/>
            <a:ext cx="184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b="1" dirty="0">
              <a:solidFill>
                <a:srgbClr val="C55A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226908" y="4642257"/>
            <a:ext cx="415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endParaRPr lang="ru-RU" b="1" dirty="0">
              <a:solidFill>
                <a:srgbClr val="C55A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141161" y="3591137"/>
            <a:ext cx="530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405</a:t>
            </a:r>
            <a:endParaRPr lang="ru-RU" sz="2000" b="1" dirty="0">
              <a:solidFill>
                <a:srgbClr val="C55A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8209041" y="4616857"/>
            <a:ext cx="415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endParaRPr lang="ru-RU" b="1" dirty="0">
              <a:solidFill>
                <a:srgbClr val="C55A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7242283" y="5260324"/>
            <a:ext cx="37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b="1" dirty="0">
              <a:solidFill>
                <a:srgbClr val="C55A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3" name="Прямоугольник 302"/>
          <p:cNvSpPr/>
          <p:nvPr/>
        </p:nvSpPr>
        <p:spPr>
          <a:xfrm>
            <a:off x="8128000" y="5308600"/>
            <a:ext cx="389467" cy="3471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4" name="Прямоугольник 303"/>
          <p:cNvSpPr/>
          <p:nvPr/>
        </p:nvSpPr>
        <p:spPr>
          <a:xfrm>
            <a:off x="8238067" y="5242467"/>
            <a:ext cx="2855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b="1" dirty="0">
              <a:solidFill>
                <a:srgbClr val="C55A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1545" y="266170"/>
            <a:ext cx="2282455" cy="51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1451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Группа 4"/>
          <p:cNvGrpSpPr/>
          <p:nvPr/>
        </p:nvGrpSpPr>
        <p:grpSpPr>
          <a:xfrm>
            <a:off x="3219472" y="1150246"/>
            <a:ext cx="5919779" cy="334978"/>
            <a:chOff x="3224221" y="1222216"/>
            <a:chExt cx="5919779" cy="334978"/>
          </a:xfrm>
        </p:grpSpPr>
        <p:grpSp>
          <p:nvGrpSpPr>
            <p:cNvPr id="3" name="Группа 5"/>
            <p:cNvGrpSpPr/>
            <p:nvPr/>
          </p:nvGrpSpPr>
          <p:grpSpPr>
            <a:xfrm flipH="1">
              <a:off x="3224221" y="1222216"/>
              <a:ext cx="175596" cy="334976"/>
              <a:chOff x="3544179" y="1107100"/>
              <a:chExt cx="203834" cy="318518"/>
            </a:xfrm>
          </p:grpSpPr>
          <p:sp>
            <p:nvSpPr>
              <p:cNvPr id="8" name="Скругленный прямоугольник 7"/>
              <p:cNvSpPr/>
              <p:nvPr/>
            </p:nvSpPr>
            <p:spPr>
              <a:xfrm>
                <a:off x="3656496" y="1107100"/>
                <a:ext cx="91517" cy="318518"/>
              </a:xfrm>
              <a:prstGeom prst="roundRect">
                <a:avLst>
                  <a:gd name="adj" fmla="val 0"/>
                </a:avLst>
              </a:prstGeom>
              <a:solidFill>
                <a:srgbClr val="EB6C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Скругленный прямоугольник 8"/>
              <p:cNvSpPr/>
              <p:nvPr/>
            </p:nvSpPr>
            <p:spPr>
              <a:xfrm>
                <a:off x="3544179" y="1107100"/>
                <a:ext cx="90040" cy="318518"/>
              </a:xfrm>
              <a:prstGeom prst="roundRect">
                <a:avLst>
                  <a:gd name="adj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" name="Скругленный прямоугольник 6"/>
            <p:cNvSpPr/>
            <p:nvPr/>
          </p:nvSpPr>
          <p:spPr>
            <a:xfrm>
              <a:off x="3458424" y="1222217"/>
              <a:ext cx="5685576" cy="334977"/>
            </a:xfrm>
            <a:prstGeom prst="roundRect">
              <a:avLst>
                <a:gd name="adj" fmla="val 0"/>
              </a:avLst>
            </a:prstGeom>
            <a:solidFill>
              <a:srgbClr val="5D9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600" b="1" cap="all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Сопровождение инвестиционных проектов</a:t>
              </a:r>
            </a:p>
          </p:txBody>
        </p:sp>
      </p:grpSp>
      <p:grpSp>
        <p:nvGrpSpPr>
          <p:cNvPr id="5" name="Группа 60"/>
          <p:cNvGrpSpPr/>
          <p:nvPr/>
        </p:nvGrpSpPr>
        <p:grpSpPr>
          <a:xfrm>
            <a:off x="1038541" y="2811469"/>
            <a:ext cx="8105459" cy="4046531"/>
            <a:chOff x="1073929" y="2309820"/>
            <a:chExt cx="8105459" cy="4046531"/>
          </a:xfrm>
        </p:grpSpPr>
        <p:grpSp>
          <p:nvGrpSpPr>
            <p:cNvPr id="6" name="Группа 26"/>
            <p:cNvGrpSpPr/>
            <p:nvPr/>
          </p:nvGrpSpPr>
          <p:grpSpPr>
            <a:xfrm>
              <a:off x="1329225" y="2459001"/>
              <a:ext cx="7262353" cy="1237180"/>
              <a:chOff x="1329225" y="2459001"/>
              <a:chExt cx="7262353" cy="1237180"/>
            </a:xfrm>
          </p:grpSpPr>
          <p:sp>
            <p:nvSpPr>
              <p:cNvPr id="12" name="Скругленный прямоугольник 11"/>
              <p:cNvSpPr/>
              <p:nvPr/>
            </p:nvSpPr>
            <p:spPr>
              <a:xfrm>
                <a:off x="1329225" y="2473038"/>
                <a:ext cx="3118702" cy="414784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1200" b="1" dirty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Количество сопровождаемых инвестиционных проектов</a:t>
                </a:r>
              </a:p>
            </p:txBody>
          </p:sp>
          <p:sp>
            <p:nvSpPr>
              <p:cNvPr id="15" name="Скругленный прямоугольник 14"/>
              <p:cNvSpPr/>
              <p:nvPr/>
            </p:nvSpPr>
            <p:spPr>
              <a:xfrm>
                <a:off x="5198055" y="2459001"/>
                <a:ext cx="3393523" cy="414784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1200" b="1" dirty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Инвестиционная емкость </a:t>
                </a:r>
              </a:p>
              <a:p>
                <a:r>
                  <a:rPr lang="ru-RU" sz="1200" b="1" dirty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сопровождаемых проектов</a:t>
                </a:r>
              </a:p>
            </p:txBody>
          </p:sp>
          <p:sp>
            <p:nvSpPr>
              <p:cNvPr id="21" name="Скругленный прямоугольник 20"/>
              <p:cNvSpPr/>
              <p:nvPr/>
            </p:nvSpPr>
            <p:spPr>
              <a:xfrm>
                <a:off x="1329226" y="3224548"/>
                <a:ext cx="2271165" cy="414784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1200" b="1" dirty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Количество создаваемых рабочих мест</a:t>
                </a:r>
              </a:p>
            </p:txBody>
          </p:sp>
          <p:sp>
            <p:nvSpPr>
              <p:cNvPr id="24" name="Скругленный прямоугольник 23"/>
              <p:cNvSpPr/>
              <p:nvPr/>
            </p:nvSpPr>
            <p:spPr>
              <a:xfrm>
                <a:off x="5198055" y="3154224"/>
                <a:ext cx="3393523" cy="541957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1200" b="1" dirty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Объем налоговых отчислений в </a:t>
                </a:r>
              </a:p>
              <a:p>
                <a:r>
                  <a:rPr lang="ru-RU" sz="1200" b="1" dirty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бюджеты всех уровней</a:t>
                </a:r>
              </a:p>
            </p:txBody>
          </p:sp>
        </p:grpSp>
        <p:grpSp>
          <p:nvGrpSpPr>
            <p:cNvPr id="10" name="Группа 31"/>
            <p:cNvGrpSpPr/>
            <p:nvPr/>
          </p:nvGrpSpPr>
          <p:grpSpPr>
            <a:xfrm>
              <a:off x="1426621" y="3799702"/>
              <a:ext cx="7527256" cy="333471"/>
              <a:chOff x="1426621" y="3926702"/>
              <a:chExt cx="7527256" cy="333471"/>
            </a:xfrm>
          </p:grpSpPr>
          <p:sp>
            <p:nvSpPr>
              <p:cNvPr id="26" name="Левая фигурная скобка 25"/>
              <p:cNvSpPr/>
              <p:nvPr/>
            </p:nvSpPr>
            <p:spPr>
              <a:xfrm rot="16200000">
                <a:off x="5070007" y="283316"/>
                <a:ext cx="240484" cy="7527256"/>
              </a:xfrm>
              <a:prstGeom prst="leftBrace">
                <a:avLst>
                  <a:gd name="adj1" fmla="val 87392"/>
                  <a:gd name="adj2" fmla="val 50000"/>
                </a:avLst>
              </a:prstGeom>
              <a:ln w="158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Стрелка вниз 27"/>
              <p:cNvSpPr/>
              <p:nvPr/>
            </p:nvSpPr>
            <p:spPr>
              <a:xfrm>
                <a:off x="4746077" y="4037965"/>
                <a:ext cx="905346" cy="222208"/>
              </a:xfrm>
              <a:prstGeom prst="downArrow">
                <a:avLst>
                  <a:gd name="adj1" fmla="val 98000"/>
                  <a:gd name="adj2" fmla="val 100000"/>
                </a:avLst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" name="Группа 39"/>
            <p:cNvGrpSpPr/>
            <p:nvPr/>
          </p:nvGrpSpPr>
          <p:grpSpPr>
            <a:xfrm>
              <a:off x="1073929" y="4209321"/>
              <a:ext cx="8105459" cy="2147030"/>
              <a:chOff x="1073929" y="4209321"/>
              <a:chExt cx="8105459" cy="2147030"/>
            </a:xfrm>
          </p:grpSpPr>
          <p:sp>
            <p:nvSpPr>
              <p:cNvPr id="29" name="Скругленный прямоугольник 28"/>
              <p:cNvSpPr/>
              <p:nvPr/>
            </p:nvSpPr>
            <p:spPr>
              <a:xfrm>
                <a:off x="1228880" y="4209321"/>
                <a:ext cx="7717379" cy="414784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200" b="1" dirty="0" smtClean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 </a:t>
                </a:r>
                <a:r>
                  <a:rPr lang="ru-RU" sz="1200" b="1" dirty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инвестиционных проектов </a:t>
                </a:r>
                <a:r>
                  <a:rPr lang="ru-RU" sz="1200" b="1" dirty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включены в раздел </a:t>
                </a:r>
                <a:r>
                  <a:rPr lang="ru-RU" sz="1200" b="1" dirty="0" smtClean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«Инвестиционные проекты, предлагаемые к реализации с государственной поддержкой инвестиционной деятельности» </a:t>
                </a:r>
                <a:r>
                  <a:rPr lang="ru-RU" sz="1200" b="1" dirty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Реестра приоритетных инвестиционных проектов в автономном округе</a:t>
                </a:r>
              </a:p>
            </p:txBody>
          </p:sp>
          <p:sp>
            <p:nvSpPr>
              <p:cNvPr id="31" name="Скругленный прямоугольник 30"/>
              <p:cNvSpPr/>
              <p:nvPr/>
            </p:nvSpPr>
            <p:spPr>
              <a:xfrm>
                <a:off x="1462010" y="6203538"/>
                <a:ext cx="2636062" cy="152813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100" b="1" cap="all" dirty="0">
                  <a:solidFill>
                    <a:srgbClr val="E7E6E6">
                      <a:lumMod val="25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Скругленный прямоугольник 32"/>
              <p:cNvSpPr/>
              <p:nvPr/>
            </p:nvSpPr>
            <p:spPr>
              <a:xfrm>
                <a:off x="1073929" y="5158705"/>
                <a:ext cx="8105459" cy="414784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200" b="1" dirty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3" name="Группа 46"/>
            <p:cNvGrpSpPr/>
            <p:nvPr/>
          </p:nvGrpSpPr>
          <p:grpSpPr>
            <a:xfrm>
              <a:off x="3931204" y="2309820"/>
              <a:ext cx="968697" cy="630942"/>
              <a:chOff x="3931206" y="2310092"/>
              <a:chExt cx="947023" cy="662357"/>
            </a:xfrm>
          </p:grpSpPr>
          <p:sp>
            <p:nvSpPr>
              <p:cNvPr id="42" name="Скругленный прямоугольник 41"/>
              <p:cNvSpPr/>
              <p:nvPr/>
            </p:nvSpPr>
            <p:spPr>
              <a:xfrm>
                <a:off x="3931206" y="2379986"/>
                <a:ext cx="947023" cy="584792"/>
              </a:xfrm>
              <a:prstGeom prst="roundRect">
                <a:avLst/>
              </a:prstGeom>
              <a:solidFill>
                <a:schemeClr val="accent1">
                  <a:alpha val="18000"/>
                </a:schemeClr>
              </a:solidFill>
              <a:ln>
                <a:solidFill>
                  <a:schemeClr val="accent1">
                    <a:alpha val="1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4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4094339" y="2310092"/>
                <a:ext cx="619333" cy="6623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500" dirty="0" smtClean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</a:t>
                </a:r>
                <a:endParaRPr lang="ru-RU" sz="3500" dirty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4" name="Группа 48"/>
            <p:cNvGrpSpPr/>
            <p:nvPr/>
          </p:nvGrpSpPr>
          <p:grpSpPr>
            <a:xfrm>
              <a:off x="3931204" y="3103818"/>
              <a:ext cx="982284" cy="597844"/>
              <a:chOff x="3931206" y="2337167"/>
              <a:chExt cx="960306" cy="627611"/>
            </a:xfrm>
          </p:grpSpPr>
          <p:sp>
            <p:nvSpPr>
              <p:cNvPr id="50" name="Скругленный прямоугольник 49"/>
              <p:cNvSpPr/>
              <p:nvPr/>
            </p:nvSpPr>
            <p:spPr>
              <a:xfrm>
                <a:off x="3931206" y="2390083"/>
                <a:ext cx="947023" cy="574695"/>
              </a:xfrm>
              <a:prstGeom prst="roundRect">
                <a:avLst/>
              </a:prstGeom>
              <a:solidFill>
                <a:schemeClr val="accent1">
                  <a:alpha val="18000"/>
                </a:schemeClr>
              </a:solidFill>
              <a:ln>
                <a:solidFill>
                  <a:schemeClr val="accent1">
                    <a:alpha val="1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4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3958753" y="2337167"/>
                <a:ext cx="932759" cy="581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000" dirty="0" smtClean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3067</a:t>
                </a:r>
                <a:endParaRPr lang="ru-RU" sz="3000" dirty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6" name="Группа 51"/>
            <p:cNvGrpSpPr/>
            <p:nvPr/>
          </p:nvGrpSpPr>
          <p:grpSpPr>
            <a:xfrm>
              <a:off x="7865175" y="2334873"/>
              <a:ext cx="1024558" cy="609398"/>
              <a:chOff x="3931206" y="2337996"/>
              <a:chExt cx="1001634" cy="639740"/>
            </a:xfrm>
          </p:grpSpPr>
          <p:sp>
            <p:nvSpPr>
              <p:cNvPr id="53" name="Скругленный прямоугольник 52"/>
              <p:cNvSpPr/>
              <p:nvPr/>
            </p:nvSpPr>
            <p:spPr>
              <a:xfrm>
                <a:off x="3931206" y="2379986"/>
                <a:ext cx="947023" cy="584792"/>
              </a:xfrm>
              <a:prstGeom prst="roundRect">
                <a:avLst/>
              </a:prstGeom>
              <a:solidFill>
                <a:schemeClr val="accent1">
                  <a:alpha val="18000"/>
                </a:schemeClr>
              </a:solidFill>
              <a:ln>
                <a:solidFill>
                  <a:schemeClr val="accent1">
                    <a:alpha val="1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4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3950621" y="2337996"/>
                <a:ext cx="982219" cy="6397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ru-RU" sz="2800" dirty="0" smtClean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35,3</a:t>
                </a:r>
                <a:endParaRPr lang="ru-RU" sz="2800" dirty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80000"/>
                  </a:lnSpc>
                </a:pPr>
                <a:r>
                  <a:rPr lang="ru-RU" sz="1400" b="1" dirty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млрд. руб.</a:t>
                </a:r>
              </a:p>
            </p:txBody>
          </p:sp>
        </p:grpSp>
        <p:grpSp>
          <p:nvGrpSpPr>
            <p:cNvPr id="17" name="Группа 57"/>
            <p:cNvGrpSpPr/>
            <p:nvPr/>
          </p:nvGrpSpPr>
          <p:grpSpPr>
            <a:xfrm>
              <a:off x="7865171" y="3109990"/>
              <a:ext cx="1010974" cy="609398"/>
              <a:chOff x="3931205" y="2296508"/>
              <a:chExt cx="988354" cy="639740"/>
            </a:xfrm>
          </p:grpSpPr>
          <p:sp>
            <p:nvSpPr>
              <p:cNvPr id="59" name="Скругленный прямоугольник 58"/>
              <p:cNvSpPr/>
              <p:nvPr/>
            </p:nvSpPr>
            <p:spPr>
              <a:xfrm>
                <a:off x="3931205" y="2332939"/>
                <a:ext cx="947023" cy="584792"/>
              </a:xfrm>
              <a:prstGeom prst="roundRect">
                <a:avLst/>
              </a:prstGeom>
              <a:solidFill>
                <a:schemeClr val="accent1">
                  <a:alpha val="18000"/>
                </a:schemeClr>
              </a:solidFill>
              <a:ln>
                <a:solidFill>
                  <a:schemeClr val="accent1">
                    <a:alpha val="1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4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3931205" y="2296508"/>
                <a:ext cx="988354" cy="6397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sz="2800" dirty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</a:t>
                </a:r>
                <a:r>
                  <a:rPr lang="ru-RU" sz="2800" dirty="0" smtClean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21</a:t>
                </a:r>
                <a:endParaRPr lang="ru-RU" sz="2800" dirty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80000"/>
                  </a:lnSpc>
                </a:pPr>
                <a:r>
                  <a:rPr lang="ru-RU" sz="1400" b="1" dirty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млрд. руб.</a:t>
                </a:r>
              </a:p>
            </p:txBody>
          </p:sp>
        </p:grpSp>
      </p:grpSp>
      <p:grpSp>
        <p:nvGrpSpPr>
          <p:cNvPr id="18" name="Группа 36"/>
          <p:cNvGrpSpPr/>
          <p:nvPr/>
        </p:nvGrpSpPr>
        <p:grpSpPr>
          <a:xfrm>
            <a:off x="1469229" y="1556792"/>
            <a:ext cx="7676113" cy="626097"/>
            <a:chOff x="1932803" y="2007902"/>
            <a:chExt cx="7133474" cy="626097"/>
          </a:xfrm>
        </p:grpSpPr>
        <p:sp>
          <p:nvSpPr>
            <p:cNvPr id="38" name="Скругленный прямоугольник 37"/>
            <p:cNvSpPr/>
            <p:nvPr/>
          </p:nvSpPr>
          <p:spPr>
            <a:xfrm>
              <a:off x="1932803" y="2219215"/>
              <a:ext cx="7133474" cy="414784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</a:t>
              </a:r>
              <a:r>
                <a:rPr lang="ru-RU" sz="1200" b="1" dirty="0" smtClean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2017 </a:t>
              </a:r>
              <a:r>
                <a:rPr lang="ru-RU" sz="1200" b="1" dirty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году в соответствии с постановлением Правительства Ханты-Мансийского автономного </a:t>
              </a:r>
            </a:p>
            <a:p>
              <a:pPr algn="ctr"/>
              <a:r>
                <a:rPr lang="ru-RU" sz="1200" b="1" dirty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округа – Югры от 27 декабря 2013 </a:t>
              </a:r>
              <a:r>
                <a:rPr lang="ru-RU" sz="1200" b="1" dirty="0" smtClean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года </a:t>
              </a:r>
              <a:r>
                <a:rPr lang="ru-RU" sz="1200" b="1" dirty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№590-п «О регламенте по сопровождению инвестиционных проектов в Ханты-Мансийском автономном округе – Югре» </a:t>
              </a:r>
              <a:r>
                <a:rPr lang="ru-RU" sz="1200" b="1" dirty="0" smtClean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Учреждением осуществлялось </a:t>
              </a:r>
              <a:r>
                <a:rPr lang="ru-RU" sz="1200" b="1" dirty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информационно-консультационное сопровождение инвестиционных проектов по принципу «одного окна»</a:t>
              </a:r>
            </a:p>
          </p:txBody>
        </p:sp>
        <p:sp>
          <p:nvSpPr>
            <p:cNvPr id="39" name="Нашивка 38"/>
            <p:cNvSpPr/>
            <p:nvPr/>
          </p:nvSpPr>
          <p:spPr>
            <a:xfrm>
              <a:off x="2206446" y="2007902"/>
              <a:ext cx="144853" cy="244443"/>
            </a:xfrm>
            <a:prstGeom prst="chevron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cap="all" dirty="0">
                <a:solidFill>
                  <a:prstClr val="black"/>
                </a:solidFill>
              </a:endParaRPr>
            </a:p>
          </p:txBody>
        </p:sp>
        <p:sp>
          <p:nvSpPr>
            <p:cNvPr id="40" name="Нашивка 39"/>
            <p:cNvSpPr/>
            <p:nvPr/>
          </p:nvSpPr>
          <p:spPr>
            <a:xfrm>
              <a:off x="2139529" y="2007902"/>
              <a:ext cx="144853" cy="244443"/>
            </a:xfrm>
            <a:prstGeom prst="chevron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cap="all" dirty="0">
                <a:solidFill>
                  <a:prstClr val="black"/>
                </a:solidFill>
              </a:endParaRPr>
            </a:p>
          </p:txBody>
        </p:sp>
      </p:grpSp>
      <p:pic>
        <p:nvPicPr>
          <p:cNvPr id="4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1545" y="266170"/>
            <a:ext cx="2282455" cy="51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5216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Группа 4"/>
          <p:cNvGrpSpPr/>
          <p:nvPr/>
        </p:nvGrpSpPr>
        <p:grpSpPr>
          <a:xfrm>
            <a:off x="3224221" y="1124744"/>
            <a:ext cx="5919779" cy="334978"/>
            <a:chOff x="3224221" y="1222216"/>
            <a:chExt cx="5919779" cy="334978"/>
          </a:xfrm>
        </p:grpSpPr>
        <p:grpSp>
          <p:nvGrpSpPr>
            <p:cNvPr id="3" name="Группа 5"/>
            <p:cNvGrpSpPr/>
            <p:nvPr/>
          </p:nvGrpSpPr>
          <p:grpSpPr>
            <a:xfrm flipH="1">
              <a:off x="3224221" y="1222216"/>
              <a:ext cx="175596" cy="334976"/>
              <a:chOff x="3544179" y="1107100"/>
              <a:chExt cx="203834" cy="318518"/>
            </a:xfrm>
          </p:grpSpPr>
          <p:sp>
            <p:nvSpPr>
              <p:cNvPr id="8" name="Скругленный прямоугольник 7"/>
              <p:cNvSpPr/>
              <p:nvPr/>
            </p:nvSpPr>
            <p:spPr>
              <a:xfrm>
                <a:off x="3656496" y="1107100"/>
                <a:ext cx="91517" cy="318518"/>
              </a:xfrm>
              <a:prstGeom prst="roundRect">
                <a:avLst>
                  <a:gd name="adj" fmla="val 0"/>
                </a:avLst>
              </a:prstGeom>
              <a:solidFill>
                <a:srgbClr val="EB6C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Скругленный прямоугольник 8"/>
              <p:cNvSpPr/>
              <p:nvPr/>
            </p:nvSpPr>
            <p:spPr>
              <a:xfrm>
                <a:off x="3544179" y="1107100"/>
                <a:ext cx="90040" cy="318518"/>
              </a:xfrm>
              <a:prstGeom prst="roundRect">
                <a:avLst>
                  <a:gd name="adj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" name="Скругленный прямоугольник 6"/>
            <p:cNvSpPr/>
            <p:nvPr/>
          </p:nvSpPr>
          <p:spPr>
            <a:xfrm>
              <a:off x="3458424" y="1222217"/>
              <a:ext cx="5685576" cy="334977"/>
            </a:xfrm>
            <a:prstGeom prst="roundRect">
              <a:avLst>
                <a:gd name="adj" fmla="val 0"/>
              </a:avLst>
            </a:prstGeom>
            <a:solidFill>
              <a:srgbClr val="5D9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600" b="1" cap="all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Сопровождение инвестиционных проектов</a:t>
              </a:r>
            </a:p>
          </p:txBody>
        </p:sp>
      </p:grpSp>
      <p:pic>
        <p:nvPicPr>
          <p:cNvPr id="2050" name="Picture 2" descr="Строительство объекта «Детский сад в пгт. Излучинск Нижневартовского района на 260 мест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229" y="2683625"/>
            <a:ext cx="3512986" cy="2283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403648" y="1628800"/>
            <a:ext cx="70872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500" b="1" dirty="0">
              <a:solidFill>
                <a:srgbClr val="0045B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600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2017 году введены в эксплуатацию 4 объекта образования:</a:t>
            </a:r>
            <a:r>
              <a:rPr lang="ru-RU" sz="1600" b="1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1400" b="1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детских сада общей мощностью на 468 </a:t>
            </a:r>
            <a:r>
              <a:rPr lang="ru-RU" sz="1400" b="1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</a:t>
            </a:r>
          </a:p>
          <a:p>
            <a:pPr algn="just"/>
            <a:r>
              <a:rPr lang="ru-RU" sz="1400" b="1" dirty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инвестиционная емкость </a:t>
            </a:r>
            <a:r>
              <a:rPr lang="ru-RU" sz="1400" b="1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400" b="1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730,9 млн.руб</a:t>
            </a:r>
            <a:r>
              <a:rPr lang="ru-RU" sz="1400" b="1" dirty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1400" b="1" dirty="0" smtClean="0">
              <a:solidFill>
                <a:srgbClr val="0045B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b="1" dirty="0">
              <a:solidFill>
                <a:srgbClr val="C55A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b="1" dirty="0">
              <a:solidFill>
                <a:srgbClr val="0045B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Строительство объекта «Детский сад в пгт. Фёдоровский Сургутского района на 280 мест»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284984"/>
            <a:ext cx="3512988" cy="2283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Нашивка 12"/>
          <p:cNvSpPr/>
          <p:nvPr/>
        </p:nvSpPr>
        <p:spPr>
          <a:xfrm>
            <a:off x="1500370" y="1910142"/>
            <a:ext cx="144016" cy="216024"/>
          </a:xfrm>
          <a:prstGeom prst="chevro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61545" y="266170"/>
            <a:ext cx="2282455" cy="51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8132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/>
              <a:pPr/>
              <a:t>6</a:t>
            </a:fld>
            <a:endParaRPr lang="ru-RU" dirty="0"/>
          </a:p>
        </p:txBody>
      </p:sp>
      <p:grpSp>
        <p:nvGrpSpPr>
          <p:cNvPr id="2" name="Группа 4"/>
          <p:cNvGrpSpPr/>
          <p:nvPr/>
        </p:nvGrpSpPr>
        <p:grpSpPr>
          <a:xfrm>
            <a:off x="3224221" y="1124744"/>
            <a:ext cx="5919779" cy="334978"/>
            <a:chOff x="3224221" y="1222216"/>
            <a:chExt cx="5919779" cy="334978"/>
          </a:xfrm>
        </p:grpSpPr>
        <p:grpSp>
          <p:nvGrpSpPr>
            <p:cNvPr id="3" name="Группа 5"/>
            <p:cNvGrpSpPr/>
            <p:nvPr/>
          </p:nvGrpSpPr>
          <p:grpSpPr>
            <a:xfrm flipH="1">
              <a:off x="3224221" y="1222216"/>
              <a:ext cx="175596" cy="334976"/>
              <a:chOff x="3544179" y="1107100"/>
              <a:chExt cx="203834" cy="318518"/>
            </a:xfrm>
          </p:grpSpPr>
          <p:sp>
            <p:nvSpPr>
              <p:cNvPr id="8" name="Скругленный прямоугольник 7"/>
              <p:cNvSpPr/>
              <p:nvPr/>
            </p:nvSpPr>
            <p:spPr>
              <a:xfrm>
                <a:off x="3656496" y="1107100"/>
                <a:ext cx="91517" cy="318518"/>
              </a:xfrm>
              <a:prstGeom prst="roundRect">
                <a:avLst>
                  <a:gd name="adj" fmla="val 0"/>
                </a:avLst>
              </a:prstGeom>
              <a:solidFill>
                <a:srgbClr val="EB6C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Скругленный прямоугольник 8"/>
              <p:cNvSpPr/>
              <p:nvPr/>
            </p:nvSpPr>
            <p:spPr>
              <a:xfrm>
                <a:off x="3544179" y="1107100"/>
                <a:ext cx="90040" cy="318518"/>
              </a:xfrm>
              <a:prstGeom prst="roundRect">
                <a:avLst>
                  <a:gd name="adj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" name="Скругленный прямоугольник 6"/>
            <p:cNvSpPr/>
            <p:nvPr/>
          </p:nvSpPr>
          <p:spPr>
            <a:xfrm>
              <a:off x="3458424" y="1222217"/>
              <a:ext cx="5685576" cy="334977"/>
            </a:xfrm>
            <a:prstGeom prst="roundRect">
              <a:avLst>
                <a:gd name="adj" fmla="val 0"/>
              </a:avLst>
            </a:prstGeom>
            <a:solidFill>
              <a:srgbClr val="5D9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400" b="1" cap="all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Мониторинг социально-экономического развития</a:t>
              </a:r>
              <a:endParaRPr lang="ru-RU" sz="14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Группа 1"/>
          <p:cNvGrpSpPr/>
          <p:nvPr/>
        </p:nvGrpSpPr>
        <p:grpSpPr>
          <a:xfrm>
            <a:off x="1403648" y="1556792"/>
            <a:ext cx="7493514" cy="720081"/>
            <a:chOff x="1518178" y="1693041"/>
            <a:chExt cx="7493514" cy="720081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806210" y="1693041"/>
              <a:ext cx="7205482" cy="720081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1600" b="1" dirty="0" smtClean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БУ «Региональный аналитический центр» осуществляется мониторинг социально-экономических показателей Ханты-Мансийского автономного округа – Югры по направлениям: </a:t>
              </a:r>
              <a:endParaRPr lang="ru-RU" sz="1600" b="1" dirty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Нашивка 10"/>
            <p:cNvSpPr/>
            <p:nvPr/>
          </p:nvSpPr>
          <p:spPr>
            <a:xfrm>
              <a:off x="1662194" y="1693041"/>
              <a:ext cx="144853" cy="244443"/>
            </a:xfrm>
            <a:prstGeom prst="chevron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cap="all" dirty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Нашивка 11"/>
            <p:cNvSpPr/>
            <p:nvPr/>
          </p:nvSpPr>
          <p:spPr>
            <a:xfrm>
              <a:off x="1518178" y="1693041"/>
              <a:ext cx="144853" cy="244443"/>
            </a:xfrm>
            <a:prstGeom prst="chevron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b="1" cap="all" dirty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Группа 33"/>
          <p:cNvGrpSpPr/>
          <p:nvPr/>
        </p:nvGrpSpPr>
        <p:grpSpPr>
          <a:xfrm>
            <a:off x="1605955" y="2373795"/>
            <a:ext cx="7344819" cy="2778664"/>
            <a:chOff x="1952653" y="3523977"/>
            <a:chExt cx="7337558" cy="2403777"/>
          </a:xfrm>
        </p:grpSpPr>
        <p:grpSp>
          <p:nvGrpSpPr>
            <p:cNvPr id="16" name="Группа 20"/>
            <p:cNvGrpSpPr/>
            <p:nvPr/>
          </p:nvGrpSpPr>
          <p:grpSpPr>
            <a:xfrm>
              <a:off x="1952653" y="3532742"/>
              <a:ext cx="3702651" cy="745905"/>
              <a:chOff x="1925492" y="3146214"/>
              <a:chExt cx="3702651" cy="557056"/>
            </a:xfrm>
          </p:grpSpPr>
          <p:sp>
            <p:nvSpPr>
              <p:cNvPr id="13" name="Скругленный прямоугольник 12"/>
              <p:cNvSpPr/>
              <p:nvPr/>
            </p:nvSpPr>
            <p:spPr>
              <a:xfrm>
                <a:off x="1925492" y="3146214"/>
                <a:ext cx="2230413" cy="557056"/>
              </a:xfrm>
              <a:prstGeom prst="roundRect">
                <a:avLst/>
              </a:prstGeom>
              <a:solidFill>
                <a:schemeClr val="accent1">
                  <a:alpha val="18000"/>
                </a:schemeClr>
              </a:solidFill>
              <a:ln>
                <a:solidFill>
                  <a:schemeClr val="accent1">
                    <a:alpha val="1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300" b="1" dirty="0" smtClean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Продукты питания по 40 наименованиям</a:t>
                </a:r>
                <a:endParaRPr lang="ru-RU" sz="1300" b="1" dirty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Скругленный прямоугольник 18"/>
              <p:cNvSpPr/>
              <p:nvPr/>
            </p:nvSpPr>
            <p:spPr>
              <a:xfrm>
                <a:off x="2710062" y="3217352"/>
                <a:ext cx="2918081" cy="414784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14000"/>
                  </a:lnSpc>
                </a:pPr>
                <a:endParaRPr lang="ru-RU" sz="1200" b="1" dirty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" name="Группа 22"/>
            <p:cNvGrpSpPr/>
            <p:nvPr/>
          </p:nvGrpSpPr>
          <p:grpSpPr>
            <a:xfrm>
              <a:off x="2737223" y="3523977"/>
              <a:ext cx="3881832" cy="1532321"/>
              <a:chOff x="2710062" y="3360674"/>
              <a:chExt cx="3881832" cy="1144367"/>
            </a:xfrm>
          </p:grpSpPr>
          <p:sp>
            <p:nvSpPr>
              <p:cNvPr id="14" name="Скругленный прямоугольник 13"/>
              <p:cNvSpPr/>
              <p:nvPr/>
            </p:nvSpPr>
            <p:spPr>
              <a:xfrm>
                <a:off x="4352456" y="3360674"/>
                <a:ext cx="2239438" cy="557056"/>
              </a:xfrm>
              <a:prstGeom prst="roundRect">
                <a:avLst/>
              </a:prstGeom>
              <a:solidFill>
                <a:schemeClr val="accent1">
                  <a:alpha val="18000"/>
                </a:schemeClr>
              </a:solidFill>
              <a:ln>
                <a:solidFill>
                  <a:schemeClr val="accent1">
                    <a:alpha val="1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ru-RU" sz="1300" b="1" dirty="0" smtClean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Социально-значимые продовольственные товары</a:t>
                </a:r>
              </a:p>
            </p:txBody>
          </p:sp>
          <p:sp>
            <p:nvSpPr>
              <p:cNvPr id="20" name="Скругленный прямоугольник 19"/>
              <p:cNvSpPr/>
              <p:nvPr/>
            </p:nvSpPr>
            <p:spPr>
              <a:xfrm>
                <a:off x="2710062" y="4090257"/>
                <a:ext cx="2918081" cy="414784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14000"/>
                  </a:lnSpc>
                </a:pPr>
                <a:endParaRPr lang="ru-RU" sz="1200" b="1" dirty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" name="Группа 23"/>
            <p:cNvGrpSpPr/>
            <p:nvPr/>
          </p:nvGrpSpPr>
          <p:grpSpPr>
            <a:xfrm>
              <a:off x="1981689" y="4372163"/>
              <a:ext cx="3706752" cy="1555591"/>
              <a:chOff x="1954528" y="4215111"/>
              <a:chExt cx="3706752" cy="1161744"/>
            </a:xfrm>
          </p:grpSpPr>
          <p:sp>
            <p:nvSpPr>
              <p:cNvPr id="15" name="Скругленный прямоугольник 14"/>
              <p:cNvSpPr/>
              <p:nvPr/>
            </p:nvSpPr>
            <p:spPr>
              <a:xfrm>
                <a:off x="1954528" y="4215111"/>
                <a:ext cx="2229922" cy="682118"/>
              </a:xfrm>
              <a:prstGeom prst="roundRect">
                <a:avLst/>
              </a:prstGeom>
              <a:solidFill>
                <a:schemeClr val="accent1">
                  <a:alpha val="18000"/>
                </a:schemeClr>
              </a:solidFill>
              <a:ln>
                <a:solidFill>
                  <a:schemeClr val="accent1">
                    <a:alpha val="1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300" b="1" dirty="0" smtClean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Нефтепродукты и газ, реализуемые населению через АЗС, авиационное топливо</a:t>
                </a:r>
                <a:endParaRPr lang="ru-RU" sz="1300" b="1" dirty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Скругленный прямоугольник 21"/>
              <p:cNvSpPr/>
              <p:nvPr/>
            </p:nvSpPr>
            <p:spPr>
              <a:xfrm>
                <a:off x="2743199" y="4962071"/>
                <a:ext cx="2918081" cy="414784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14000"/>
                  </a:lnSpc>
                </a:pPr>
                <a:endParaRPr lang="ru-RU" sz="1200" b="1" dirty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1" name="Группа 24"/>
            <p:cNvGrpSpPr/>
            <p:nvPr/>
          </p:nvGrpSpPr>
          <p:grpSpPr>
            <a:xfrm>
              <a:off x="4392409" y="3627994"/>
              <a:ext cx="4864665" cy="1649295"/>
              <a:chOff x="763478" y="3217352"/>
              <a:chExt cx="4864665" cy="1231726"/>
            </a:xfrm>
          </p:grpSpPr>
          <p:sp>
            <p:nvSpPr>
              <p:cNvPr id="26" name="Скругленный прямоугольник 25"/>
              <p:cNvSpPr/>
              <p:nvPr/>
            </p:nvSpPr>
            <p:spPr>
              <a:xfrm>
                <a:off x="763478" y="3767742"/>
                <a:ext cx="2236162" cy="681336"/>
              </a:xfrm>
              <a:prstGeom prst="roundRect">
                <a:avLst/>
              </a:prstGeom>
              <a:solidFill>
                <a:schemeClr val="accent1">
                  <a:alpha val="18000"/>
                </a:schemeClr>
              </a:solidFill>
              <a:ln>
                <a:solidFill>
                  <a:schemeClr val="accent1">
                    <a:alpha val="1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300" b="1" dirty="0" smtClean="0">
                    <a:solidFill>
                      <a:srgbClr val="C55A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Продовольственная продукция сельхозпроизводителей</a:t>
                </a:r>
                <a:endParaRPr lang="ru-RU" sz="1300" b="1" dirty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Скругленный прямоугольник 26"/>
              <p:cNvSpPr/>
              <p:nvPr/>
            </p:nvSpPr>
            <p:spPr>
              <a:xfrm>
                <a:off x="2710062" y="3217352"/>
                <a:ext cx="2918081" cy="414784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14000"/>
                  </a:lnSpc>
                </a:pPr>
                <a:endParaRPr lang="ru-RU" sz="1200" b="1" dirty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9" name="Скругленный прямоугольник 28"/>
            <p:cNvSpPr/>
            <p:nvPr/>
          </p:nvSpPr>
          <p:spPr>
            <a:xfrm>
              <a:off x="6784043" y="3524580"/>
              <a:ext cx="2232939" cy="745905"/>
            </a:xfrm>
            <a:prstGeom prst="roundRect">
              <a:avLst/>
            </a:prstGeom>
            <a:solidFill>
              <a:schemeClr val="accent1">
                <a:alpha val="18000"/>
              </a:schemeClr>
            </a:solidFill>
            <a:ln>
              <a:solidFill>
                <a:schemeClr val="accent1">
                  <a:alpha val="1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300" b="1" dirty="0" smtClean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Мониторинг </a:t>
              </a:r>
              <a:r>
                <a:rPr lang="ru-RU" sz="1300" b="1" dirty="0" err="1" smtClean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системообразующих</a:t>
              </a:r>
              <a:endParaRPr lang="ru-RU" sz="1300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sz="1300" b="1" dirty="0" smtClean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предприятий</a:t>
              </a:r>
              <a:endParaRPr lang="ru-RU" sz="1300" b="1" dirty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4" name="Группа 30"/>
            <p:cNvGrpSpPr/>
            <p:nvPr/>
          </p:nvGrpSpPr>
          <p:grpSpPr>
            <a:xfrm>
              <a:off x="6372130" y="4355681"/>
              <a:ext cx="2918081" cy="1446524"/>
              <a:chOff x="2743199" y="4202808"/>
              <a:chExt cx="2918081" cy="1080292"/>
            </a:xfrm>
          </p:grpSpPr>
          <p:sp>
            <p:nvSpPr>
              <p:cNvPr id="32" name="Скругленный прямоугольник 31"/>
              <p:cNvSpPr/>
              <p:nvPr/>
            </p:nvSpPr>
            <p:spPr>
              <a:xfrm>
                <a:off x="3145596" y="4202808"/>
                <a:ext cx="2232939" cy="694429"/>
              </a:xfrm>
              <a:prstGeom prst="roundRect">
                <a:avLst/>
              </a:prstGeom>
              <a:solidFill>
                <a:schemeClr val="accent1">
                  <a:alpha val="18000"/>
                </a:schemeClr>
              </a:solidFill>
              <a:ln>
                <a:solidFill>
                  <a:schemeClr val="accent1">
                    <a:alpha val="18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300" b="1" dirty="0" smtClean="0">
                    <a:solidFill>
                      <a:srgbClr val="0045B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Социально-экономического развития автономного округа</a:t>
                </a:r>
                <a:endParaRPr lang="ru-RU" sz="1300" b="1" dirty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Скругленный прямоугольник 32"/>
              <p:cNvSpPr/>
              <p:nvPr/>
            </p:nvSpPr>
            <p:spPr>
              <a:xfrm>
                <a:off x="2743199" y="4868316"/>
                <a:ext cx="2918081" cy="414784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14000"/>
                  </a:lnSpc>
                </a:pPr>
                <a:endParaRPr lang="ru-RU" sz="1200" b="1" dirty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5" name="Группа 34"/>
          <p:cNvGrpSpPr/>
          <p:nvPr/>
        </p:nvGrpSpPr>
        <p:grpSpPr>
          <a:xfrm>
            <a:off x="1403648" y="5564857"/>
            <a:ext cx="7431061" cy="706804"/>
            <a:chOff x="1568405" y="1839827"/>
            <a:chExt cx="7431061" cy="706804"/>
          </a:xfrm>
        </p:grpSpPr>
        <p:sp>
          <p:nvSpPr>
            <p:cNvPr id="36" name="Скругленный прямоугольник 35"/>
            <p:cNvSpPr/>
            <p:nvPr/>
          </p:nvSpPr>
          <p:spPr>
            <a:xfrm>
              <a:off x="1865992" y="2131847"/>
              <a:ext cx="7133474" cy="414784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1400" b="1" dirty="0" smtClean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Информационно-аналитические материалы используются при принятии управленческих </a:t>
              </a:r>
              <a:r>
                <a:rPr lang="ru-RU" sz="1400" b="1" dirty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решений по основным вопросам </a:t>
              </a:r>
              <a:r>
                <a:rPr lang="ru-RU" sz="1400" b="1" dirty="0" smtClean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обеспечения устойчивого развития экономики автономного округа и социальной стабильности, необходимы для оперативного </a:t>
              </a:r>
              <a:r>
                <a:rPr lang="ru-RU" sz="1400" b="1" dirty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реагирования на изменения конъюнктуры </a:t>
              </a:r>
              <a:r>
                <a:rPr lang="ru-RU" sz="1400" b="1" dirty="0" smtClean="0">
                  <a:solidFill>
                    <a:srgbClr val="0045B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сельскохозяйственных и продовольственных рынков</a:t>
              </a:r>
              <a:endParaRPr lang="ru-RU" sz="1400" b="1" dirty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Нашивка 36"/>
            <p:cNvSpPr/>
            <p:nvPr/>
          </p:nvSpPr>
          <p:spPr>
            <a:xfrm>
              <a:off x="1712421" y="1839827"/>
              <a:ext cx="144853" cy="244443"/>
            </a:xfrm>
            <a:prstGeom prst="chevron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cap="all" dirty="0">
                <a:solidFill>
                  <a:schemeClr val="tx1"/>
                </a:solidFill>
              </a:endParaRPr>
            </a:p>
          </p:txBody>
        </p:sp>
        <p:sp>
          <p:nvSpPr>
            <p:cNvPr id="38" name="Нашивка 37"/>
            <p:cNvSpPr/>
            <p:nvPr/>
          </p:nvSpPr>
          <p:spPr>
            <a:xfrm>
              <a:off x="1568405" y="1839827"/>
              <a:ext cx="144853" cy="244443"/>
            </a:xfrm>
            <a:prstGeom prst="chevron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cap="all" dirty="0">
                <a:solidFill>
                  <a:schemeClr val="tx1"/>
                </a:solidFill>
              </a:endParaRPr>
            </a:p>
          </p:txBody>
        </p:sp>
      </p:grpSp>
      <p:sp>
        <p:nvSpPr>
          <p:cNvPr id="35" name="Скругленный прямоугольник 34"/>
          <p:cNvSpPr/>
          <p:nvPr/>
        </p:nvSpPr>
        <p:spPr>
          <a:xfrm>
            <a:off x="2266951" y="4508093"/>
            <a:ext cx="2800350" cy="862235"/>
          </a:xfrm>
          <a:prstGeom prst="roundRect">
            <a:avLst/>
          </a:prstGeom>
          <a:solidFill>
            <a:schemeClr val="accent1">
              <a:alpha val="18000"/>
            </a:schemeClr>
          </a:solidFill>
          <a:ln>
            <a:solidFill>
              <a:schemeClr val="accent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состояния экономико-демографических перспектив населённых пунктов</a:t>
            </a:r>
            <a:endParaRPr lang="ru-RU" sz="1300" b="1" dirty="0">
              <a:solidFill>
                <a:srgbClr val="C55A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270551" y="4508093"/>
            <a:ext cx="2235149" cy="862235"/>
          </a:xfrm>
          <a:prstGeom prst="roundRect">
            <a:avLst/>
          </a:prstGeom>
          <a:solidFill>
            <a:schemeClr val="accent1">
              <a:alpha val="18000"/>
            </a:schemeClr>
          </a:solidFill>
          <a:ln>
            <a:solidFill>
              <a:schemeClr val="accent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достижения целевых показателей государственных программ </a:t>
            </a:r>
            <a:endParaRPr lang="ru-RU" sz="1300" b="1" dirty="0">
              <a:solidFill>
                <a:srgbClr val="0045B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1545" y="266170"/>
            <a:ext cx="2282455" cy="51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389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Рисунок 51"/>
          <p:cNvPicPr>
            <a:picLocks noChangeAspect="1"/>
          </p:cNvPicPr>
          <p:nvPr/>
        </p:nvPicPr>
        <p:blipFill>
          <a:blip r:embed="rId2" cstate="print">
            <a:extLst>
              <a:ext uri="{96DAC541-7B7A-43D3-8B79-37D633B846F1}">
                <asvg:svgBlip xmlns=""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109481" y="4207222"/>
            <a:ext cx="897000" cy="813511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/>
              <a:pPr/>
              <a:t>7</a:t>
            </a:fld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3224221" y="1124744"/>
            <a:ext cx="5919779" cy="334978"/>
            <a:chOff x="3224221" y="1222216"/>
            <a:chExt cx="5919779" cy="334978"/>
          </a:xfrm>
        </p:grpSpPr>
        <p:grpSp>
          <p:nvGrpSpPr>
            <p:cNvPr id="6" name="Группа 5"/>
            <p:cNvGrpSpPr/>
            <p:nvPr/>
          </p:nvGrpSpPr>
          <p:grpSpPr>
            <a:xfrm flipH="1">
              <a:off x="3224221" y="1222216"/>
              <a:ext cx="175596" cy="334976"/>
              <a:chOff x="3544179" y="1107100"/>
              <a:chExt cx="203834" cy="318518"/>
            </a:xfrm>
          </p:grpSpPr>
          <p:sp>
            <p:nvSpPr>
              <p:cNvPr id="8" name="Скругленный прямоугольник 7"/>
              <p:cNvSpPr/>
              <p:nvPr/>
            </p:nvSpPr>
            <p:spPr>
              <a:xfrm>
                <a:off x="3656496" y="1107100"/>
                <a:ext cx="91517" cy="318518"/>
              </a:xfrm>
              <a:prstGeom prst="roundRect">
                <a:avLst>
                  <a:gd name="adj" fmla="val 0"/>
                </a:avLst>
              </a:prstGeom>
              <a:solidFill>
                <a:srgbClr val="EB6C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Скругленный прямоугольник 8"/>
              <p:cNvSpPr/>
              <p:nvPr/>
            </p:nvSpPr>
            <p:spPr>
              <a:xfrm>
                <a:off x="3544179" y="1107100"/>
                <a:ext cx="90040" cy="318518"/>
              </a:xfrm>
              <a:prstGeom prst="roundRect">
                <a:avLst>
                  <a:gd name="adj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" name="Скругленный прямоугольник 6"/>
            <p:cNvSpPr/>
            <p:nvPr/>
          </p:nvSpPr>
          <p:spPr>
            <a:xfrm>
              <a:off x="3458424" y="1222217"/>
              <a:ext cx="5685576" cy="334977"/>
            </a:xfrm>
            <a:prstGeom prst="roundRect">
              <a:avLst>
                <a:gd name="adj" fmla="val 0"/>
              </a:avLst>
            </a:prstGeom>
            <a:solidFill>
              <a:srgbClr val="5D9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400" b="1" cap="all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Мониторинг социально-экономического развития</a:t>
              </a:r>
              <a:endParaRPr lang="ru-RU" sz="14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1253067" y="1521935"/>
            <a:ext cx="78909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степени достижения целевых показателей государственных программ Ханты-Мансийского автономного округа – Югры по итогам 2017 года</a:t>
            </a:r>
          </a:p>
        </p:txBody>
      </p:sp>
      <p:grpSp>
        <p:nvGrpSpPr>
          <p:cNvPr id="27" name="Группа 26"/>
          <p:cNvGrpSpPr/>
          <p:nvPr/>
        </p:nvGrpSpPr>
        <p:grpSpPr>
          <a:xfrm>
            <a:off x="1712307" y="2246393"/>
            <a:ext cx="6839513" cy="1714955"/>
            <a:chOff x="1740263" y="2636912"/>
            <a:chExt cx="6839513" cy="1714955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3287126" y="3118627"/>
              <a:ext cx="3581912" cy="280500"/>
            </a:xfrm>
            <a:prstGeom prst="rect">
              <a:avLst/>
            </a:prstGeom>
            <a:solidFill>
              <a:srgbClr val="EB6C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dirty="0" smtClea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целевой показатель СЭР</a:t>
              </a:r>
              <a:endPara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1740263" y="2636912"/>
              <a:ext cx="6839513" cy="3454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СИСТЕМА АНАЛИЗИРУЕМЫХ ПОКАЗАТЕЛЕЙ</a:t>
              </a:r>
              <a:endParaRPr lang="ru-RU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Пятиугольник 29"/>
            <p:cNvSpPr/>
            <p:nvPr/>
          </p:nvSpPr>
          <p:spPr>
            <a:xfrm rot="5400000">
              <a:off x="3979788" y="3162510"/>
              <a:ext cx="119547" cy="674974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dirty="0">
                <a:solidFill>
                  <a:prstClr val="white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3291070" y="3589486"/>
              <a:ext cx="1497529" cy="31081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700" b="1" dirty="0" smtClean="0">
                  <a:solidFill>
                    <a:prstClr val="white"/>
                  </a:solidFill>
                </a:rPr>
                <a:t>25</a:t>
              </a:r>
              <a:endParaRPr lang="ru-RU" sz="2700" b="1" dirty="0">
                <a:solidFill>
                  <a:prstClr val="white"/>
                </a:solidFill>
              </a:endParaRPr>
            </a:p>
          </p:txBody>
        </p:sp>
        <p:sp>
          <p:nvSpPr>
            <p:cNvPr id="32" name="Пятиугольник 31"/>
            <p:cNvSpPr/>
            <p:nvPr/>
          </p:nvSpPr>
          <p:spPr>
            <a:xfrm rot="5400000">
              <a:off x="6055342" y="3161460"/>
              <a:ext cx="119547" cy="674974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dirty="0">
                <a:solidFill>
                  <a:prstClr val="white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359662" y="3602780"/>
              <a:ext cx="1512168" cy="310816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700" b="1" dirty="0" smtClean="0">
                  <a:solidFill>
                    <a:prstClr val="white"/>
                  </a:solidFill>
                </a:rPr>
                <a:t>11</a:t>
              </a:r>
              <a:endParaRPr lang="ru-RU" sz="2700" b="1" dirty="0">
                <a:solidFill>
                  <a:prstClr val="white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3291070" y="3893638"/>
              <a:ext cx="1497529" cy="449764"/>
            </a:xfrm>
            <a:prstGeom prst="rect">
              <a:avLst/>
            </a:prstGeom>
            <a:solidFill>
              <a:srgbClr val="EB6C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5359415" y="3902316"/>
              <a:ext cx="1511220" cy="449551"/>
            </a:xfrm>
            <a:prstGeom prst="rect">
              <a:avLst/>
            </a:prstGeom>
            <a:solidFill>
              <a:srgbClr val="EB6C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dirty="0">
                <a:solidFill>
                  <a:prstClr val="white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5445235" y="3904116"/>
              <a:ext cx="1380070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50" b="1" dirty="0" smtClean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Указов </a:t>
              </a:r>
            </a:p>
            <a:p>
              <a:pPr algn="ctr"/>
              <a:r>
                <a:rPr lang="ru-RU" sz="1050" b="1" dirty="0" smtClean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Президента РФ</a:t>
              </a:r>
              <a:endParaRPr lang="ru-RU" sz="1050" b="1" dirty="0">
                <a:solidFill>
                  <a:prstClr val="black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3345692" y="3920388"/>
              <a:ext cx="1390124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1050" b="1" dirty="0" smtClean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Государственных</a:t>
              </a:r>
            </a:p>
            <a:p>
              <a:pPr algn="ctr"/>
              <a:r>
                <a:rPr lang="ru-RU" sz="1050" b="1" dirty="0" smtClean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программ</a:t>
              </a:r>
              <a:endParaRPr lang="ru-RU" sz="1050" dirty="0">
                <a:solidFill>
                  <a:prstClr val="black"/>
                </a:solidFill>
              </a:endParaRPr>
            </a:p>
          </p:txBody>
        </p:sp>
        <p:sp>
          <p:nvSpPr>
            <p:cNvPr id="38" name="Овал 37"/>
            <p:cNvSpPr/>
            <p:nvPr/>
          </p:nvSpPr>
          <p:spPr>
            <a:xfrm rot="18575892">
              <a:off x="2681974" y="2995407"/>
              <a:ext cx="536398" cy="610919"/>
            </a:xfrm>
            <a:prstGeom prst="ellipse">
              <a:avLst/>
            </a:prstGeom>
            <a:noFill/>
            <a:ln w="101600" cap="rnd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42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rect">
                  <a:fillToRect l="100000" t="100000"/>
                </a:path>
                <a:tileRect r="-100000" b="-100000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dirty="0">
                <a:solidFill>
                  <a:prstClr val="white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700189" y="2999458"/>
              <a:ext cx="55793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rgbClr val="C55A11"/>
                  </a:solidFill>
                </a:rPr>
                <a:t>91</a:t>
              </a:r>
              <a:endParaRPr lang="ru-RU" sz="2800" b="1" dirty="0">
                <a:solidFill>
                  <a:srgbClr val="C55A11"/>
                </a:solidFill>
              </a:endParaRPr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1109126" y="4616650"/>
            <a:ext cx="3716867" cy="1838509"/>
            <a:chOff x="1303866" y="4823832"/>
            <a:chExt cx="3716867" cy="1838509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1303866" y="5506703"/>
              <a:ext cx="371686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ru-RU" sz="1400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1725924" y="4823832"/>
              <a:ext cx="311845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200" b="1" dirty="0" smtClean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 вопросу соответствия  при оценке фактических значений целевых показателей социально-экономического развития автономного округа, определённых указами Президента Российской Федерации</a:t>
              </a: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1730243" y="6016010"/>
              <a:ext cx="317451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b="1" dirty="0" smtClean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 вопросу влияния целевых показателей, находящихся в зоне риска по достижению, на связанные с ними показатели</a:t>
              </a:r>
            </a:p>
          </p:txBody>
        </p:sp>
        <p:sp>
          <p:nvSpPr>
            <p:cNvPr id="43" name="Нашивка 42"/>
            <p:cNvSpPr/>
            <p:nvPr/>
          </p:nvSpPr>
          <p:spPr>
            <a:xfrm>
              <a:off x="1499779" y="4899499"/>
              <a:ext cx="169299" cy="216024"/>
            </a:xfrm>
            <a:prstGeom prst="chevron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4" name="Нашивка 43"/>
            <p:cNvSpPr/>
            <p:nvPr/>
          </p:nvSpPr>
          <p:spPr>
            <a:xfrm>
              <a:off x="1540352" y="6098067"/>
              <a:ext cx="157233" cy="216024"/>
            </a:xfrm>
            <a:prstGeom prst="chevron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46" name="Прямоугольник 45"/>
          <p:cNvSpPr/>
          <p:nvPr/>
        </p:nvSpPr>
        <p:spPr>
          <a:xfrm>
            <a:off x="5943601" y="4123440"/>
            <a:ext cx="2844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Органами исполнительной власти автономного округа подготовлен  «Сводный годовой доклад о ходе реализации и оценке эффективности государственных программ Ханты-Мансийского автономного округа – Югры за 2017 год»</a:t>
            </a:r>
            <a:endParaRPr lang="ru-RU" sz="1400" dirty="0"/>
          </a:p>
        </p:txBody>
      </p:sp>
      <p:grpSp>
        <p:nvGrpSpPr>
          <p:cNvPr id="50" name="Группа 49"/>
          <p:cNvGrpSpPr/>
          <p:nvPr/>
        </p:nvGrpSpPr>
        <p:grpSpPr>
          <a:xfrm>
            <a:off x="1058711" y="4093721"/>
            <a:ext cx="3659938" cy="484999"/>
            <a:chOff x="1101844" y="4654444"/>
            <a:chExt cx="3178321" cy="484999"/>
          </a:xfrm>
        </p:grpSpPr>
        <p:grpSp>
          <p:nvGrpSpPr>
            <p:cNvPr id="49" name="Группа 48"/>
            <p:cNvGrpSpPr/>
            <p:nvPr/>
          </p:nvGrpSpPr>
          <p:grpSpPr>
            <a:xfrm>
              <a:off x="1101844" y="4654444"/>
              <a:ext cx="288869" cy="351179"/>
              <a:chOff x="1170856" y="2204543"/>
              <a:chExt cx="288869" cy="351179"/>
            </a:xfrm>
          </p:grpSpPr>
          <p:sp>
            <p:nvSpPr>
              <p:cNvPr id="13" name="Нашивка 12"/>
              <p:cNvSpPr/>
              <p:nvPr/>
            </p:nvSpPr>
            <p:spPr>
              <a:xfrm>
                <a:off x="1314872" y="2204543"/>
                <a:ext cx="144853" cy="351179"/>
              </a:xfrm>
              <a:prstGeom prst="chevron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100" b="1" cap="all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Нашивка 13"/>
              <p:cNvSpPr/>
              <p:nvPr/>
            </p:nvSpPr>
            <p:spPr>
              <a:xfrm>
                <a:off x="1170856" y="2204543"/>
                <a:ext cx="144853" cy="351179"/>
              </a:xfrm>
              <a:prstGeom prst="chevron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100" b="1" cap="all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8" name="Прямоугольник 47"/>
            <p:cNvSpPr/>
            <p:nvPr/>
          </p:nvSpPr>
          <p:spPr>
            <a:xfrm>
              <a:off x="1439810" y="4677778"/>
              <a:ext cx="284035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200" b="1" dirty="0" smtClean="0">
                  <a:solidFill>
                    <a:srgbClr val="C55A1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Учреждением подготовлены аналитические материалы:</a:t>
              </a:r>
            </a:p>
          </p:txBody>
        </p:sp>
      </p:grpSp>
      <p:sp>
        <p:nvSpPr>
          <p:cNvPr id="53" name="Блок-схема: извлечение 52"/>
          <p:cNvSpPr/>
          <p:nvPr/>
        </p:nvSpPr>
        <p:spPr bwMode="auto">
          <a:xfrm rot="5400000">
            <a:off x="3753892" y="5179866"/>
            <a:ext cx="2185365" cy="229783"/>
          </a:xfrm>
          <a:prstGeom prst="flowChartExtract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7718" tIns="48860" rIns="97718" bIns="4886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77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5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5000625" y="5587497"/>
            <a:ext cx="4010025" cy="862235"/>
          </a:xfrm>
          <a:prstGeom prst="roundRect">
            <a:avLst/>
          </a:prstGeom>
          <a:solidFill>
            <a:schemeClr val="accent1">
              <a:alpha val="18000"/>
            </a:schemeClr>
          </a:solidFill>
          <a:ln>
            <a:solidFill>
              <a:schemeClr val="accent1"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2E75B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Актуализация и обеспечение эффективности реализации государственных программ Российской Федерации</a:t>
            </a:r>
          </a:p>
        </p:txBody>
      </p:sp>
      <p:pic>
        <p:nvPicPr>
          <p:cNvPr id="54" name="Picture 4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6861545" y="266170"/>
            <a:ext cx="2282455" cy="51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E8EF-EC32-4DF1-B854-EBC3358036FE}" type="slidenum">
              <a:rPr lang="ru-RU" smtClean="0"/>
              <a:pPr/>
              <a:t>8</a:t>
            </a:fld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3224221" y="1124744"/>
            <a:ext cx="5919779" cy="334978"/>
            <a:chOff x="3224221" y="1222216"/>
            <a:chExt cx="5919779" cy="334978"/>
          </a:xfrm>
        </p:grpSpPr>
        <p:grpSp>
          <p:nvGrpSpPr>
            <p:cNvPr id="6" name="Группа 5"/>
            <p:cNvGrpSpPr/>
            <p:nvPr/>
          </p:nvGrpSpPr>
          <p:grpSpPr>
            <a:xfrm flipH="1">
              <a:off x="3224221" y="1222216"/>
              <a:ext cx="175596" cy="334976"/>
              <a:chOff x="3544179" y="1107100"/>
              <a:chExt cx="203834" cy="318518"/>
            </a:xfrm>
          </p:grpSpPr>
          <p:sp>
            <p:nvSpPr>
              <p:cNvPr id="8" name="Скругленный прямоугольник 7"/>
              <p:cNvSpPr/>
              <p:nvPr/>
            </p:nvSpPr>
            <p:spPr>
              <a:xfrm>
                <a:off x="3656496" y="1107100"/>
                <a:ext cx="91517" cy="318518"/>
              </a:xfrm>
              <a:prstGeom prst="roundRect">
                <a:avLst>
                  <a:gd name="adj" fmla="val 0"/>
                </a:avLst>
              </a:prstGeom>
              <a:solidFill>
                <a:srgbClr val="EB6C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Скругленный прямоугольник 8"/>
              <p:cNvSpPr/>
              <p:nvPr/>
            </p:nvSpPr>
            <p:spPr>
              <a:xfrm>
                <a:off x="3544179" y="1107100"/>
                <a:ext cx="90040" cy="318518"/>
              </a:xfrm>
              <a:prstGeom prst="roundRect">
                <a:avLst>
                  <a:gd name="adj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" name="Скругленный прямоугольник 6"/>
            <p:cNvSpPr/>
            <p:nvPr/>
          </p:nvSpPr>
          <p:spPr>
            <a:xfrm>
              <a:off x="3458424" y="1222217"/>
              <a:ext cx="5685576" cy="334977"/>
            </a:xfrm>
            <a:prstGeom prst="roundRect">
              <a:avLst>
                <a:gd name="adj" fmla="val 0"/>
              </a:avLst>
            </a:prstGeom>
            <a:solidFill>
              <a:srgbClr val="5D9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400" b="1" cap="all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Мониторинг социально-экономического развития</a:t>
              </a:r>
              <a:endParaRPr lang="ru-RU" sz="14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Заголовок 1"/>
          <p:cNvSpPr txBox="1">
            <a:spLocks/>
          </p:cNvSpPr>
          <p:nvPr/>
        </p:nvSpPr>
        <p:spPr>
          <a:xfrm>
            <a:off x="1236133" y="1592441"/>
            <a:ext cx="7907867" cy="504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достижения целевых показателей по указам Президента РФ по итогам 2017 года</a:t>
            </a:r>
            <a:endParaRPr lang="ru-RU" sz="1400" b="1" dirty="0">
              <a:solidFill>
                <a:srgbClr val="C55A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965003555"/>
              </p:ext>
            </p:extLst>
          </p:nvPr>
        </p:nvGraphicFramePr>
        <p:xfrm>
          <a:off x="1020350" y="2093631"/>
          <a:ext cx="3024336" cy="4409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Диаграмма 11">
            <a:hlinkClick r:id="" action="ppaction://noaction"/>
          </p:cNvPr>
          <p:cNvGraphicFramePr/>
          <p:nvPr>
            <p:extLst>
              <p:ext uri="{D42A27DB-BD31-4B8C-83A1-F6EECF244321}">
                <p14:modId xmlns:p14="http://schemas.microsoft.com/office/powerpoint/2010/main" val="89265176"/>
              </p:ext>
            </p:extLst>
          </p:nvPr>
        </p:nvGraphicFramePr>
        <p:xfrm>
          <a:off x="3835400" y="2125133"/>
          <a:ext cx="5308600" cy="4417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61545" y="266170"/>
            <a:ext cx="2282455" cy="51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Дуга 41">
            <a:extLst>
              <a:ext uri="{FF2B5EF4-FFF2-40B4-BE49-F238E27FC236}">
                <a16:creationId xmlns:a16="http://schemas.microsoft.com/office/drawing/2014/main" xmlns="" id="{43F4E5BB-EC32-4E88-A7F3-E439F58FDA84}"/>
              </a:ext>
            </a:extLst>
          </p:cNvPr>
          <p:cNvSpPr/>
          <p:nvPr/>
        </p:nvSpPr>
        <p:spPr>
          <a:xfrm rot="15849444">
            <a:off x="4362002" y="3750026"/>
            <a:ext cx="3044084" cy="2893161"/>
          </a:xfrm>
          <a:prstGeom prst="arc">
            <a:avLst>
              <a:gd name="adj1" fmla="val 9468310"/>
              <a:gd name="adj2" fmla="val 1234562"/>
            </a:avLst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432550" y="6347884"/>
            <a:ext cx="2057400" cy="365125"/>
          </a:xfrm>
        </p:spPr>
        <p:txBody>
          <a:bodyPr/>
          <a:lstStyle/>
          <a:p>
            <a:fld id="{8B4EE8EF-EC32-4DF1-B854-EBC3358036FE}" type="slidenum">
              <a:rPr lang="ru-RU" smtClean="0"/>
              <a:pPr/>
              <a:t>9</a:t>
            </a:fld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3224221" y="1124744"/>
            <a:ext cx="5919779" cy="334978"/>
            <a:chOff x="3224221" y="1222216"/>
            <a:chExt cx="5919779" cy="334978"/>
          </a:xfrm>
        </p:grpSpPr>
        <p:grpSp>
          <p:nvGrpSpPr>
            <p:cNvPr id="6" name="Группа 5"/>
            <p:cNvGrpSpPr/>
            <p:nvPr/>
          </p:nvGrpSpPr>
          <p:grpSpPr>
            <a:xfrm flipH="1">
              <a:off x="3224221" y="1222216"/>
              <a:ext cx="175596" cy="334976"/>
              <a:chOff x="3544179" y="1107100"/>
              <a:chExt cx="203834" cy="318518"/>
            </a:xfrm>
          </p:grpSpPr>
          <p:sp>
            <p:nvSpPr>
              <p:cNvPr id="8" name="Скругленный прямоугольник 7"/>
              <p:cNvSpPr/>
              <p:nvPr/>
            </p:nvSpPr>
            <p:spPr>
              <a:xfrm>
                <a:off x="3656496" y="1107100"/>
                <a:ext cx="91517" cy="318518"/>
              </a:xfrm>
              <a:prstGeom prst="roundRect">
                <a:avLst>
                  <a:gd name="adj" fmla="val 0"/>
                </a:avLst>
              </a:prstGeom>
              <a:solidFill>
                <a:srgbClr val="EB6C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Скругленный прямоугольник 8"/>
              <p:cNvSpPr/>
              <p:nvPr/>
            </p:nvSpPr>
            <p:spPr>
              <a:xfrm>
                <a:off x="3544179" y="1107100"/>
                <a:ext cx="90040" cy="318518"/>
              </a:xfrm>
              <a:prstGeom prst="roundRect">
                <a:avLst>
                  <a:gd name="adj" fmla="val 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b="1" cap="all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" name="Скругленный прямоугольник 6"/>
            <p:cNvSpPr/>
            <p:nvPr/>
          </p:nvSpPr>
          <p:spPr>
            <a:xfrm>
              <a:off x="3458424" y="1222217"/>
              <a:ext cx="5685576" cy="334977"/>
            </a:xfrm>
            <a:prstGeom prst="roundRect">
              <a:avLst>
                <a:gd name="adj" fmla="val 0"/>
              </a:avLst>
            </a:prstGeom>
            <a:solidFill>
              <a:srgbClr val="5D9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400" b="1" cap="all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Мониторинг социально-экономического развития</a:t>
              </a:r>
              <a:endParaRPr lang="ru-RU" sz="14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1270000" y="1539498"/>
            <a:ext cx="787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финансово-экономического состояния </a:t>
            </a:r>
          </a:p>
          <a:p>
            <a:pPr algn="ctr"/>
            <a:r>
              <a:rPr lang="ru-RU" b="1" dirty="0" smtClean="0">
                <a:solidFill>
                  <a:srgbClr val="C55A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системообразующих организаций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51013" y="2403150"/>
            <a:ext cx="347978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rgbClr val="0045B4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Учреждением организован и проводится мониторинг финансово-экономического состояния системообразующих организаций, осуществляющих деятельность на территории автономного округа согласно утвержденного перечня организаций и формы отчётности</a:t>
            </a:r>
            <a:endParaRPr lang="ru-RU" sz="1200" i="1" dirty="0" smtClean="0">
              <a:solidFill>
                <a:srgbClr val="0045B4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5746380" y="2725238"/>
            <a:ext cx="1497529" cy="760199"/>
            <a:chOff x="5991923" y="2691370"/>
            <a:chExt cx="1497529" cy="760199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5991923" y="3140752"/>
              <a:ext cx="1497529" cy="31081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700" b="1" dirty="0" smtClean="0">
                  <a:solidFill>
                    <a:prstClr val="white"/>
                  </a:solidFill>
                </a:rPr>
                <a:t>30</a:t>
              </a:r>
              <a:endParaRPr lang="ru-RU" sz="2700" b="1" dirty="0">
                <a:solidFill>
                  <a:prstClr val="white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991923" y="2691370"/>
              <a:ext cx="1497529" cy="449764"/>
            </a:xfrm>
            <a:prstGeom prst="rect">
              <a:avLst/>
            </a:prstGeom>
            <a:solidFill>
              <a:srgbClr val="EB6C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400" dirty="0" smtClean="0">
                  <a:latin typeface="Times New Roman"/>
                  <a:ea typeface="Calibri"/>
                  <a:cs typeface="Times New Roman"/>
                </a:rPr>
                <a:t>ТЭК  </a:t>
              </a:r>
              <a:endParaRPr lang="ru-RU" sz="1400" dirty="0">
                <a:ea typeface="Calibri"/>
                <a:cs typeface="Times New Roman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5754848" y="3656572"/>
            <a:ext cx="1497529" cy="760199"/>
            <a:chOff x="5991923" y="2691370"/>
            <a:chExt cx="1497529" cy="76019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5991923" y="3140752"/>
              <a:ext cx="1497529" cy="31081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700" b="1" dirty="0" smtClean="0">
                  <a:solidFill>
                    <a:prstClr val="white"/>
                  </a:solidFill>
                </a:rPr>
                <a:t>6</a:t>
              </a:r>
              <a:endParaRPr lang="ru-RU" sz="2700" b="1" dirty="0">
                <a:solidFill>
                  <a:prstClr val="white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991923" y="2691370"/>
              <a:ext cx="1497529" cy="449764"/>
            </a:xfrm>
            <a:prstGeom prst="rect">
              <a:avLst/>
            </a:prstGeom>
            <a:solidFill>
              <a:srgbClr val="EB6C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200" dirty="0" smtClean="0">
                  <a:latin typeface="Times New Roman"/>
                  <a:ea typeface="Calibri"/>
                  <a:cs typeface="Times New Roman"/>
                </a:rPr>
                <a:t>ЖКК и электроэнергетика </a:t>
              </a:r>
              <a:endParaRPr lang="ru-RU" sz="1200" dirty="0">
                <a:ea typeface="Calibri"/>
                <a:cs typeface="Times New Roman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754848" y="4630238"/>
            <a:ext cx="1497529" cy="760199"/>
            <a:chOff x="5991923" y="2691370"/>
            <a:chExt cx="1497529" cy="760199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5991923" y="3140752"/>
              <a:ext cx="1497529" cy="31081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700" b="1" dirty="0" smtClean="0">
                  <a:solidFill>
                    <a:prstClr val="white"/>
                  </a:solidFill>
                </a:rPr>
                <a:t>2</a:t>
              </a:r>
              <a:endParaRPr lang="ru-RU" sz="2700" b="1" dirty="0">
                <a:solidFill>
                  <a:prstClr val="white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5991923" y="2691370"/>
              <a:ext cx="1497529" cy="449764"/>
            </a:xfrm>
            <a:prstGeom prst="rect">
              <a:avLst/>
            </a:prstGeom>
            <a:solidFill>
              <a:srgbClr val="EB6C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400" dirty="0" smtClean="0">
                  <a:latin typeface="Times New Roman"/>
                  <a:ea typeface="Calibri"/>
                  <a:cs typeface="Times New Roman"/>
                </a:rPr>
                <a:t>Связь</a:t>
              </a:r>
              <a:endParaRPr lang="ru-RU" sz="1400" dirty="0">
                <a:ea typeface="Calibri"/>
                <a:cs typeface="Times New Roman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7400928" y="3656570"/>
            <a:ext cx="1497529" cy="760199"/>
            <a:chOff x="5991923" y="2691370"/>
            <a:chExt cx="1497529" cy="760199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5991923" y="3140752"/>
              <a:ext cx="1497529" cy="31081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700" b="1" dirty="0" smtClean="0">
                  <a:solidFill>
                    <a:prstClr val="white"/>
                  </a:solidFill>
                </a:rPr>
                <a:t>8</a:t>
              </a:r>
              <a:endParaRPr lang="ru-RU" sz="2700" b="1" dirty="0">
                <a:solidFill>
                  <a:prstClr val="white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5991923" y="2691370"/>
              <a:ext cx="1497529" cy="449764"/>
            </a:xfrm>
            <a:prstGeom prst="rect">
              <a:avLst/>
            </a:prstGeom>
            <a:solidFill>
              <a:srgbClr val="EB6C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000" dirty="0" smtClean="0">
                  <a:latin typeface="Times New Roman"/>
                  <a:ea typeface="Calibri"/>
                  <a:cs typeface="Times New Roman"/>
                </a:rPr>
                <a:t>Транспорт и дорожное строительство</a:t>
              </a:r>
              <a:endParaRPr lang="ru-RU" sz="1000" dirty="0">
                <a:ea typeface="Calibri"/>
                <a:cs typeface="Times New Roman"/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7391400" y="4621770"/>
            <a:ext cx="1497529" cy="760199"/>
            <a:chOff x="5991923" y="2691370"/>
            <a:chExt cx="1497529" cy="760199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5991923" y="3140752"/>
              <a:ext cx="1497529" cy="31081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700" b="1" dirty="0" smtClean="0">
                  <a:solidFill>
                    <a:prstClr val="white"/>
                  </a:solidFill>
                </a:rPr>
                <a:t>2</a:t>
              </a:r>
              <a:endParaRPr lang="ru-RU" sz="2700" b="1" dirty="0">
                <a:solidFill>
                  <a:prstClr val="white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5991923" y="2691370"/>
              <a:ext cx="1497529" cy="449764"/>
            </a:xfrm>
            <a:prstGeom prst="rect">
              <a:avLst/>
            </a:prstGeom>
            <a:solidFill>
              <a:srgbClr val="EB6C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400" dirty="0" smtClean="0">
                  <a:latin typeface="Times New Roman"/>
                  <a:ea typeface="Calibri"/>
                  <a:cs typeface="Times New Roman"/>
                </a:rPr>
                <a:t>Строительство</a:t>
              </a:r>
              <a:endParaRPr lang="ru-RU" sz="1400" dirty="0">
                <a:ea typeface="Calibri"/>
                <a:cs typeface="Times New Roman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7392461" y="2725237"/>
            <a:ext cx="1497529" cy="760199"/>
            <a:chOff x="5991923" y="2691370"/>
            <a:chExt cx="1497529" cy="760199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5991923" y="3140752"/>
              <a:ext cx="1497529" cy="31081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700" b="1" dirty="0" smtClean="0">
                  <a:solidFill>
                    <a:prstClr val="white"/>
                  </a:solidFill>
                </a:rPr>
                <a:t>11</a:t>
              </a:r>
              <a:endParaRPr lang="ru-RU" sz="2700" b="1" dirty="0">
                <a:solidFill>
                  <a:prstClr val="white"/>
                </a:solidFill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5991923" y="2691370"/>
              <a:ext cx="1497529" cy="449764"/>
            </a:xfrm>
            <a:prstGeom prst="rect">
              <a:avLst/>
            </a:prstGeom>
            <a:solidFill>
              <a:srgbClr val="EB6C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400" dirty="0" smtClean="0">
                  <a:latin typeface="Times New Roman"/>
                  <a:ea typeface="Calibri"/>
                  <a:cs typeface="Times New Roman"/>
                </a:rPr>
                <a:t>ЛПК и АПК</a:t>
              </a:r>
              <a:endParaRPr lang="ru-RU" sz="1400" dirty="0">
                <a:ea typeface="Calibri"/>
                <a:cs typeface="Times New Roman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5469468" y="5530329"/>
            <a:ext cx="878975" cy="802736"/>
            <a:chOff x="5675763" y="5581131"/>
            <a:chExt cx="638812" cy="536398"/>
          </a:xfrm>
        </p:grpSpPr>
        <p:sp>
          <p:nvSpPr>
            <p:cNvPr id="31" name="Овал 30"/>
            <p:cNvSpPr/>
            <p:nvPr/>
          </p:nvSpPr>
          <p:spPr>
            <a:xfrm rot="18575892">
              <a:off x="5713024" y="5543870"/>
              <a:ext cx="536398" cy="610919"/>
            </a:xfrm>
            <a:prstGeom prst="ellipse">
              <a:avLst/>
            </a:prstGeom>
            <a:noFill/>
            <a:ln w="101600" cap="rnd"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42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rect">
                  <a:fillToRect l="100000" t="100000"/>
                </a:path>
                <a:tileRect r="-100000" b="-100000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dirty="0">
                <a:solidFill>
                  <a:prstClr val="white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756640" y="5590256"/>
              <a:ext cx="557935" cy="431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rgbClr val="C55A11"/>
                  </a:solidFill>
                </a:rPr>
                <a:t>21</a:t>
              </a:r>
              <a:endParaRPr lang="ru-RU" sz="3600" b="1" dirty="0">
                <a:solidFill>
                  <a:srgbClr val="C55A11"/>
                </a:solidFill>
              </a:endParaRPr>
            </a:p>
          </p:txBody>
        </p:sp>
      </p:grpSp>
      <p:sp>
        <p:nvSpPr>
          <p:cNvPr id="33" name="Прямоугольник 32"/>
          <p:cNvSpPr/>
          <p:nvPr/>
        </p:nvSpPr>
        <p:spPr>
          <a:xfrm>
            <a:off x="6223000" y="5642577"/>
            <a:ext cx="2506134" cy="3454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 СИСТЕМЫ МОНИТОРИНГА</a:t>
            </a:r>
            <a:endParaRPr lang="ru-RU" sz="11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144163" y="5987532"/>
            <a:ext cx="25248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rgbClr val="C55A1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ежемесячная информационно-</a:t>
            </a:r>
          </a:p>
          <a:p>
            <a:r>
              <a:rPr lang="ru-RU" sz="1400" dirty="0" smtClean="0">
                <a:solidFill>
                  <a:srgbClr val="C55A1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аналитическая отчётность</a:t>
            </a:r>
            <a:endParaRPr lang="ru-RU" sz="1400" dirty="0">
              <a:solidFill>
                <a:srgbClr val="C55A1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771409" y="2126730"/>
            <a:ext cx="29213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59 предприятий</a:t>
            </a:r>
            <a:r>
              <a:rPr lang="ru-RU" sz="1400" b="1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ru-RU" sz="1400" b="1" dirty="0" smtClean="0">
                <a:solidFill>
                  <a:srgbClr val="0045B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участвующих в мониторинге (ед.)</a:t>
            </a:r>
            <a:endParaRPr lang="ru-RU" sz="1400" dirty="0">
              <a:solidFill>
                <a:srgbClr val="0045B4"/>
              </a:solidFill>
            </a:endParaRPr>
          </a:p>
        </p:txBody>
      </p:sp>
      <p:grpSp>
        <p:nvGrpSpPr>
          <p:cNvPr id="39" name="Группа 38"/>
          <p:cNvGrpSpPr/>
          <p:nvPr/>
        </p:nvGrpSpPr>
        <p:grpSpPr>
          <a:xfrm>
            <a:off x="1255532" y="2441607"/>
            <a:ext cx="288869" cy="351179"/>
            <a:chOff x="1433323" y="2331541"/>
            <a:chExt cx="288869" cy="351179"/>
          </a:xfrm>
        </p:grpSpPr>
        <p:sp>
          <p:nvSpPr>
            <p:cNvPr id="37" name="Нашивка 36"/>
            <p:cNvSpPr/>
            <p:nvPr/>
          </p:nvSpPr>
          <p:spPr>
            <a:xfrm>
              <a:off x="1577339" y="2331541"/>
              <a:ext cx="144853" cy="351179"/>
            </a:xfrm>
            <a:prstGeom prst="chevron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 b="1" cap="all" dirty="0">
                <a:solidFill>
                  <a:prstClr val="black"/>
                </a:solidFill>
              </a:endParaRPr>
            </a:p>
          </p:txBody>
        </p:sp>
        <p:sp>
          <p:nvSpPr>
            <p:cNvPr id="38" name="Нашивка 37"/>
            <p:cNvSpPr/>
            <p:nvPr/>
          </p:nvSpPr>
          <p:spPr>
            <a:xfrm>
              <a:off x="1433323" y="2331541"/>
              <a:ext cx="144853" cy="351179"/>
            </a:xfrm>
            <a:prstGeom prst="chevron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 b="1" cap="all" dirty="0">
                <a:solidFill>
                  <a:prstClr val="black"/>
                </a:solidFill>
              </a:endParaRPr>
            </a:p>
          </p:txBody>
        </p:sp>
      </p:grpSp>
      <p:sp>
        <p:nvSpPr>
          <p:cNvPr id="43" name="Oval 28"/>
          <p:cNvSpPr/>
          <p:nvPr/>
        </p:nvSpPr>
        <p:spPr bwMode="auto">
          <a:xfrm>
            <a:off x="4619078" y="3874791"/>
            <a:ext cx="400183" cy="396000"/>
          </a:xfrm>
          <a:prstGeom prst="ellipse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Oval 28"/>
          <p:cNvSpPr/>
          <p:nvPr/>
        </p:nvSpPr>
        <p:spPr bwMode="auto">
          <a:xfrm>
            <a:off x="4288616" y="4549783"/>
            <a:ext cx="396000" cy="396000"/>
          </a:xfrm>
          <a:prstGeom prst="ellipse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Oval 28"/>
          <p:cNvSpPr/>
          <p:nvPr/>
        </p:nvSpPr>
        <p:spPr bwMode="auto">
          <a:xfrm>
            <a:off x="4309739" y="5364752"/>
            <a:ext cx="373971" cy="396000"/>
          </a:xfrm>
          <a:prstGeom prst="ellipse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Oval 28"/>
          <p:cNvSpPr/>
          <p:nvPr/>
        </p:nvSpPr>
        <p:spPr bwMode="auto">
          <a:xfrm>
            <a:off x="4765449" y="6109673"/>
            <a:ext cx="396000" cy="396000"/>
          </a:xfrm>
          <a:prstGeom prst="ellipse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85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en-US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1000126" y="3772585"/>
            <a:ext cx="35242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 smtClean="0">
                <a:solidFill>
                  <a:srgbClr val="EB6C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устойчивого развития экономики Югры</a:t>
            </a:r>
            <a:endParaRPr lang="ru-RU" sz="1400" dirty="0">
              <a:solidFill>
                <a:srgbClr val="EB6C15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257300" y="4481810"/>
            <a:ext cx="29622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 smtClean="0">
                <a:solidFill>
                  <a:srgbClr val="EB6C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социальной стабильности Югры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1724025" y="6072485"/>
            <a:ext cx="29622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 smtClean="0">
                <a:solidFill>
                  <a:srgbClr val="EB6C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агломерационных процессов на территории Югры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885825" y="5177135"/>
            <a:ext cx="3400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 smtClean="0">
                <a:solidFill>
                  <a:srgbClr val="EB6C1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механизмов партнерства государства и бизнеса в Югре</a:t>
            </a:r>
          </a:p>
        </p:txBody>
      </p:sp>
      <p:pic>
        <p:nvPicPr>
          <p:cNvPr id="4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1545" y="266170"/>
            <a:ext cx="2282455" cy="51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24897</TotalTime>
  <Words>1731</Words>
  <Application>Microsoft Office PowerPoint</Application>
  <PresentationFormat>Экран (4:3)</PresentationFormat>
  <Paragraphs>268</Paragraphs>
  <Slides>21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Calibri</vt:lpstr>
      <vt:lpstr>Calibri Light</vt:lpstr>
      <vt:lpstr>Tahoma</vt:lpstr>
      <vt:lpstr>Times New Roman</vt:lpstr>
      <vt:lpstr>Wingdings</vt:lpstr>
      <vt:lpstr>Тема Office</vt:lpstr>
      <vt:lpstr>Диаграмма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Порохина О.В.</dc:creator>
  <cp:lastModifiedBy>Шестакова А.Б.</cp:lastModifiedBy>
  <cp:revision>671</cp:revision>
  <cp:lastPrinted>2018-08-30T04:26:29Z</cp:lastPrinted>
  <dcterms:created xsi:type="dcterms:W3CDTF">2016-01-15T04:58:48Z</dcterms:created>
  <dcterms:modified xsi:type="dcterms:W3CDTF">2018-08-30T05:22:10Z</dcterms:modified>
</cp:coreProperties>
</file>